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6252FBC7-68C5-4ECB-A91B-2E3CA39F6264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Раздел без заголовка" id="{6979B824-44F3-4CCF-A0D9-56CE66E748E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84" y="762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</c:v>
                </c:pt>
              </c:strCache>
            </c:strRef>
          </c:tx>
          <c:spPr>
            <a:solidFill>
              <a:schemeClr val="accent1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Прогноз на 2024 год
</c:v>
                </c:pt>
                <c:pt idx="1">
                  <c:v>Прогноз на 2025 год</c:v>
                </c:pt>
                <c:pt idx="2">
                  <c:v>Прогноз на 2026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21642.799999999999</c:v>
                </c:pt>
                <c:pt idx="1">
                  <c:v>20045.900000000001</c:v>
                </c:pt>
                <c:pt idx="2">
                  <c:v>19433.900000000001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EFA-4AA9-8DE5-070D38AC5F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chemeClr val="accent1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Прогноз на 2024 год
</c:v>
                </c:pt>
                <c:pt idx="1">
                  <c:v>Прогноз на 2025 год</c:v>
                </c:pt>
                <c:pt idx="2">
                  <c:v>Прогноз на 2026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21829.1</c:v>
                </c:pt>
                <c:pt idx="1">
                  <c:v>20241.7</c:v>
                </c:pt>
                <c:pt idx="2">
                  <c:v>19652.099999999999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EFA-4AA9-8DE5-070D38AC5F9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505704159"/>
        <c:axId val="1505697919"/>
      </c:barChart>
      <c:catAx>
        <c:axId val="15057041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5697919"/>
        <c:crosses val="autoZero"/>
        <c:auto val="1"/>
        <c:lblAlgn val="ctr"/>
        <c:lblOffset val="100"/>
        <c:noMultiLvlLbl val="0"/>
      </c:catAx>
      <c:valAx>
        <c:axId val="1505697919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5704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/>
              <a:t>тысяч рублей</a:t>
            </a:r>
          </a:p>
        </c:rich>
      </c:tx>
      <c:layout>
        <c:manualLayout>
          <c:xMode val="edge"/>
          <c:yMode val="edge"/>
          <c:x val="0.8010109811641190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 2023</c:v>
                </c:pt>
                <c:pt idx="1">
                  <c:v>
прогноз 2024</c:v>
                </c:pt>
                <c:pt idx="2">
                  <c:v>прогноз 2025</c:v>
                </c:pt>
                <c:pt idx="3">
                  <c:v>прогноз 2026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22013.599999999999</c:v>
                </c:pt>
                <c:pt idx="1">
                  <c:v>21642.799999999999</c:v>
                </c:pt>
                <c:pt idx="2">
                  <c:v>20045.900000000001</c:v>
                </c:pt>
                <c:pt idx="3">
                  <c:v>19443.900000000001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62-4C72-A8A2-0A7D9196B7F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449295215"/>
        <c:axId val="1449297295"/>
      </c:barChart>
      <c:catAx>
        <c:axId val="144929521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cap="all" spc="120" normalizeH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9297295"/>
        <c:crosses val="autoZero"/>
        <c:auto val="1"/>
        <c:lblAlgn val="ctr"/>
        <c:lblOffset val="100"/>
        <c:noMultiLvlLbl val="0"/>
      </c:catAx>
      <c:valAx>
        <c:axId val="144929729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4492952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/>
              <a:t>Тысяч рублей</a:t>
            </a:r>
            <a:endParaRPr lang="ru-RU" sz="120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3089117174241827"/>
          <c:w val="0.97303921568627449"/>
          <c:h val="0.833435995225728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4A7C-4A4A-A8D8-58849949E7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4A7C-4A4A-A8D8-58849949E7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4A7C-4A4A-A8D8-58849949E7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4A7C-4A4A-A8D8-58849949E7A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4A7C-4A4A-A8D8-58849949E7A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92D05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Лист1!$A$2:$A$6</c:f>
              <c:strCache>
                <c:ptCount val="5"/>
                <c:pt idx="0">
                  <c:v>Налог на доходы лиц (НДФЛ) 950,0 
</c:v>
                </c:pt>
                <c:pt idx="1">
                  <c:v>акцизы 1863,1</c:v>
                </c:pt>
                <c:pt idx="2">
                  <c:v>Налог на имущество 70,0 </c:v>
                </c:pt>
                <c:pt idx="3">
                  <c:v>земельный налог 156,0</c:v>
                </c:pt>
                <c:pt idx="4">
                  <c:v>госпошлина 3,0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950</c:v>
                </c:pt>
                <c:pt idx="1">
                  <c:v>1863.1</c:v>
                </c:pt>
                <c:pt idx="2">
                  <c:v>70</c:v>
                </c:pt>
                <c:pt idx="3">
                  <c:v>156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1E-4E34-A7A5-606303BF747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1">
                  <a:tint val="6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аренда земли 15,6 тыс. рублей.
</c:v>
                </c:pt>
                <c:pt idx="1">
                  <c:v>аренда имущества
663,8 тыс. рублей.</c:v>
                </c:pt>
                <c:pt idx="2">
                  <c:v>прочие поступления от использования имущества, находящегося в собственности 211,5 тыс. рублей.
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15.6</c:v>
                </c:pt>
                <c:pt idx="1">
                  <c:v>663.8</c:v>
                </c:pt>
                <c:pt idx="2">
                  <c:v>211.5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43-432F-A32E-9DF837554ABD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1">
                  <a:shade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1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1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Лист1!$A$2:$A$5</c:f>
              <c:strCache>
                <c:ptCount val="4"/>
                <c:pt idx="0">
                  <c:v>Дотации 11836,3 тыс. руб.
</c:v>
                </c:pt>
                <c:pt idx="1">
                  <c:v>Субсидии 3191,2 тыс. руб.
</c:v>
                </c:pt>
                <c:pt idx="2">
                  <c:v>Прочие межбюджетные трансферты 2510,1 тыс руб.
</c:v>
                </c:pt>
                <c:pt idx="3">
                  <c:v>Субвенции 172,1 тыс. руб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11836.3</c:v>
                </c:pt>
                <c:pt idx="1">
                  <c:v>3191.2</c:v>
                </c:pt>
                <c:pt idx="2">
                  <c:v>2510.1</c:v>
                </c:pt>
                <c:pt idx="3">
                  <c:v>172.1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CD-40B3-8E91-5E81CAAD1F23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Тысяч рублей</a:t>
            </a:r>
          </a:p>
        </c:rich>
      </c:tx>
      <c:layout>
        <c:manualLayout>
          <c:xMode val="edge"/>
          <c:yMode val="edge"/>
          <c:x val="0.8777175003859811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расходов</c:v>
                </c:pt>
              </c:strCache>
            </c:strRef>
          </c:tx>
          <c:spPr>
            <a:gradFill>
              <a:gsLst>
                <a:gs pos="100000">
                  <a:schemeClr val="accent1">
                    <a:alpha val="0"/>
                  </a:schemeClr>
                </a:gs>
                <a:gs pos="50000">
                  <a:schemeClr val="accent1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2023 год</c:v>
                </c:pt>
                <c:pt idx="1">
                  <c:v>прогноз 2024</c:v>
                </c:pt>
                <c:pt idx="2">
                  <c:v>прогноз 2025</c:v>
                </c:pt>
                <c:pt idx="3">
                  <c:v>прогноз 2026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21880.400000000001</c:v>
                </c:pt>
                <c:pt idx="1">
                  <c:v>21829.1</c:v>
                </c:pt>
                <c:pt idx="2">
                  <c:v>20241.7</c:v>
                </c:pt>
                <c:pt idx="3">
                  <c:v>19652.099999999999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74-4AB6-AC23-7FB17EA192B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дефицит </c:v>
                </c:pt>
              </c:strCache>
            </c:strRef>
          </c:tx>
          <c:spPr>
            <a:gradFill>
              <a:gsLst>
                <a:gs pos="100000">
                  <a:schemeClr val="accent2">
                    <a:alpha val="0"/>
                  </a:schemeClr>
                </a:gs>
                <a:gs pos="50000">
                  <a:schemeClr val="accent2"/>
                </a:gs>
              </a:gsLst>
              <a:lin ang="5400000" scaled="0"/>
            </a:gra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оценка 2023 год</c:v>
                </c:pt>
                <c:pt idx="1">
                  <c:v>прогноз 2024</c:v>
                </c:pt>
                <c:pt idx="2">
                  <c:v>прогноз 2025</c:v>
                </c:pt>
                <c:pt idx="3">
                  <c:v>прогноз 2026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186.3</c:v>
                </c:pt>
                <c:pt idx="2">
                  <c:v>195.8</c:v>
                </c:pt>
                <c:pt idx="3">
                  <c:v>208.2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74-4AB6-AC23-7FB17EA192B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1251388064"/>
        <c:axId val="1251387232"/>
        <c:axId val="1217753776"/>
      </c:bar3DChart>
      <c:catAx>
        <c:axId val="1251388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1387232"/>
        <c:crosses val="autoZero"/>
        <c:auto val="1"/>
        <c:lblAlgn val="ctr"/>
        <c:lblOffset val="100"/>
        <c:noMultiLvlLbl val="0"/>
      </c:catAx>
      <c:valAx>
        <c:axId val="1251387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1388064"/>
        <c:crosses val="autoZero"/>
        <c:crossBetween val="between"/>
      </c:valAx>
      <c:serAx>
        <c:axId val="12177537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1387232"/>
        <c:crosses val="autoZero"/>
      </c:ser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5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/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gradFill>
        <a:gsLst>
          <a:gs pos="100000">
            <a:schemeClr val="phClr">
              <a:alpha val="0"/>
            </a:schemeClr>
          </a:gs>
          <a:gs pos="50000">
            <a:schemeClr val="phClr"/>
          </a:gs>
        </a:gsLst>
        <a:lin ang="5400000" scaled="0"/>
      </a:gradFill>
      <a:sp3d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 flip="none" rotWithShape="1">
        <a:gsLst>
          <a:gs pos="0">
            <a:schemeClr val="phClr"/>
          </a:gs>
          <a:gs pos="75000">
            <a:schemeClr val="phClr">
              <a:lumMod val="60000"/>
              <a:lumOff val="40000"/>
            </a:schemeClr>
          </a:gs>
          <a:gs pos="51000">
            <a:schemeClr val="phClr">
              <a:alpha val="75000"/>
            </a:schemeClr>
          </a:gs>
          <a:gs pos="100000">
            <a:schemeClr val="phClr">
              <a:lumMod val="20000"/>
              <a:lumOff val="80000"/>
              <a:alpha val="15000"/>
            </a:schemeClr>
          </a:gs>
        </a:gsLst>
        <a:lin ang="5400000" scaled="0"/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2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1300784"/>
            <a:ext cx="8689976" cy="4095463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Проект бюджета Мелегежского сельского поселения на 2024 год и на плановый период 2025 и 2026 годов</a:t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</a:rPr>
            </a:b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51012" y="4929389"/>
            <a:ext cx="8689976" cy="46685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2">
                    <a:lumMod val="75000"/>
                  </a:schemeClr>
                </a:solidFill>
              </a:rPr>
              <a:t>БЮДЖЕТ ДЛЯ ГРАЖДАН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07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97404"/>
          </a:xfrm>
        </p:spPr>
        <p:txBody>
          <a:bodyPr/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БЕЗВОЗМЕЗДНЫХ ДОХОДОВ БЮДЖЕТА</a:t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7470419"/>
              </p:ext>
            </p:extLst>
          </p:nvPr>
        </p:nvGraphicFramePr>
        <p:xfrm>
          <a:off x="914400" y="1506538"/>
          <a:ext cx="10363200" cy="428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378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ДИНАМИКА РАСХОДОВ БЮДЖЕТА</a:t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0257300"/>
              </p:ext>
            </p:extLst>
          </p:nvPr>
        </p:nvGraphicFramePr>
        <p:xfrm>
          <a:off x="0" y="1571625"/>
          <a:ext cx="10363200" cy="4167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2745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834" y="734096"/>
            <a:ext cx="10364451" cy="96591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РАСХОДОВ БЮДЖЕТА</a:t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8691404" y="3245476"/>
            <a:ext cx="2472743" cy="1442434"/>
          </a:xfrm>
          <a:prstGeom prst="wedgeEllipseCallout">
            <a:avLst>
              <a:gd name="adj1" fmla="val -90625"/>
              <a:gd name="adj2" fmla="val 79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Национальная оборона </a:t>
            </a:r>
            <a:endParaRPr lang="ru-RU" dirty="0"/>
          </a:p>
        </p:txBody>
      </p:sp>
      <p:sp>
        <p:nvSpPr>
          <p:cNvPr id="7" name="Овальная выноска 6"/>
          <p:cNvSpPr/>
          <p:nvPr/>
        </p:nvSpPr>
        <p:spPr>
          <a:xfrm>
            <a:off x="8796269" y="4827606"/>
            <a:ext cx="2263015" cy="1096676"/>
          </a:xfrm>
          <a:prstGeom prst="wedgeEllipseCallout">
            <a:avLst>
              <a:gd name="adj1" fmla="val -84003"/>
              <a:gd name="adj2" fmla="val -491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Национальная экономика </a:t>
            </a:r>
          </a:p>
        </p:txBody>
      </p:sp>
      <p:sp>
        <p:nvSpPr>
          <p:cNvPr id="8" name="Овальная выноска 7"/>
          <p:cNvSpPr/>
          <p:nvPr/>
        </p:nvSpPr>
        <p:spPr>
          <a:xfrm>
            <a:off x="7972022" y="1596980"/>
            <a:ext cx="2846232" cy="1308107"/>
          </a:xfrm>
          <a:prstGeom prst="wedgeEllipseCallout">
            <a:avLst>
              <a:gd name="adj1" fmla="val -75410"/>
              <a:gd name="adj2" fmla="val 898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Жилищно-коммунальное хозяйство </a:t>
            </a:r>
            <a:endParaRPr lang="ru-RU" dirty="0"/>
          </a:p>
        </p:txBody>
      </p:sp>
      <p:sp>
        <p:nvSpPr>
          <p:cNvPr id="9" name="Овальная выноска 8"/>
          <p:cNvSpPr/>
          <p:nvPr/>
        </p:nvSpPr>
        <p:spPr>
          <a:xfrm>
            <a:off x="5747745" y="1256591"/>
            <a:ext cx="2224277" cy="1481071"/>
          </a:xfrm>
          <a:prstGeom prst="wedgeEllipseCallout">
            <a:avLst>
              <a:gd name="adj1" fmla="val -10551"/>
              <a:gd name="adj2" fmla="val 831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и кинематография </a:t>
            </a:r>
          </a:p>
        </p:txBody>
      </p:sp>
      <p:sp>
        <p:nvSpPr>
          <p:cNvPr id="10" name="Овальная выноска 9"/>
          <p:cNvSpPr/>
          <p:nvPr/>
        </p:nvSpPr>
        <p:spPr>
          <a:xfrm>
            <a:off x="3799268" y="1378039"/>
            <a:ext cx="1854557" cy="1385381"/>
          </a:xfrm>
          <a:prstGeom prst="wedgeEllipseCallout">
            <a:avLst>
              <a:gd name="adj1" fmla="val 34723"/>
              <a:gd name="adj2" fmla="val 8109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Социальная политика </a:t>
            </a:r>
          </a:p>
        </p:txBody>
      </p:sp>
      <p:sp>
        <p:nvSpPr>
          <p:cNvPr id="11" name="Овальная выноска 10"/>
          <p:cNvSpPr/>
          <p:nvPr/>
        </p:nvSpPr>
        <p:spPr>
          <a:xfrm>
            <a:off x="940158" y="1700013"/>
            <a:ext cx="2859110" cy="1676056"/>
          </a:xfrm>
          <a:prstGeom prst="wedgeEllipseCallout">
            <a:avLst>
              <a:gd name="adj1" fmla="val 94660"/>
              <a:gd name="adj2" fmla="val 67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/>
              <a:t>Национальная безопасность и правоохранительная деятельность </a:t>
            </a:r>
          </a:p>
        </p:txBody>
      </p:sp>
      <p:sp>
        <p:nvSpPr>
          <p:cNvPr id="13" name="Овальная выноска 12"/>
          <p:cNvSpPr/>
          <p:nvPr/>
        </p:nvSpPr>
        <p:spPr>
          <a:xfrm>
            <a:off x="309093" y="3376068"/>
            <a:ext cx="2768957" cy="1633814"/>
          </a:xfrm>
          <a:prstGeom prst="wedgeEllipseCallout">
            <a:avLst>
              <a:gd name="adj1" fmla="val 99131"/>
              <a:gd name="adj2" fmla="val 89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Общегосударственные вопросы </a:t>
            </a:r>
            <a:endParaRPr lang="ru-RU" dirty="0"/>
          </a:p>
        </p:txBody>
      </p:sp>
      <p:sp>
        <p:nvSpPr>
          <p:cNvPr id="14" name="Овальная выноска 13"/>
          <p:cNvSpPr/>
          <p:nvPr/>
        </p:nvSpPr>
        <p:spPr>
          <a:xfrm>
            <a:off x="940158" y="5331854"/>
            <a:ext cx="2446986" cy="1159098"/>
          </a:xfrm>
          <a:prstGeom prst="wedgeEllipseCallout">
            <a:avLst>
              <a:gd name="adj1" fmla="val 96259"/>
              <a:gd name="adj2" fmla="val -59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/>
              <a:t>Физическая культура  и спорт 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4765183" y="3429001"/>
            <a:ext cx="2859110" cy="21733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Всего расходов </a:t>
            </a:r>
            <a:r>
              <a:rPr lang="ru-RU" dirty="0" smtClean="0"/>
              <a:t>21829,1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384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460311"/>
          </a:xfrm>
        </p:spPr>
        <p:txBody>
          <a:bodyPr>
            <a:normAutofit/>
          </a:bodyPr>
          <a:lstStyle/>
          <a:p>
            <a:r>
              <a:rPr lang="ru-RU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внимание!</a:t>
            </a:r>
            <a:br>
              <a:rPr lang="ru-RU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66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860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2" cy="70800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</a:t>
            </a:r>
            <a:b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558345"/>
            <a:ext cx="10363826" cy="410836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Доходы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поступающие в бюджет денежные средства.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Расходы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выплачиваемые из бюджета денежные средства на исполнение бюджетных обязательств.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Профицит бюджета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доходов бюджета над его расходами.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Дефицит бюджета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превышение расходов бюджета над его доходами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59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</a:t>
            </a:r>
            <a:br>
              <a:rPr lang="ru-RU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815922"/>
            <a:ext cx="10363826" cy="397527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Налоговые доходы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предусматриваются налоговым законодательством Российской Федерации, подразделяются на федеральные, региональные и местные налоги и сборы. Зачисляются в федеральный, региональный (областной) или местный бюджеты на основании нормативов (процентов) отчислений.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Неналоговые доходы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доходы от использования муниципального имущества; доходы от платных услуг, оказываемых муниципальными учреждениями; штрафы; платежи при пользовании природными ресурсами; доходы от продажи муниципального имущества; иные неналоговые доходы.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дотации, субвенции, субсидии, иные межбюджетные трансферты из других бюджетов, безвозмездные поступления от юридических и физических лиц, в том числе добровольные пожертвования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618517"/>
            <a:ext cx="10363825" cy="1145889"/>
          </a:xfrm>
        </p:spPr>
        <p:txBody>
          <a:bodyPr>
            <a:normAutofit/>
          </a:bodyPr>
          <a:lstStyle/>
          <a:p>
            <a:r>
              <a:rPr lang="ru-RU" sz="2800" b="1" spc="600" dirty="0">
                <a:solidFill>
                  <a:srgbClr val="65ADBB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764406"/>
            <a:ext cx="10363826" cy="4026793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Дотации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на безвозмездной и безвозвратной основе без установления целей их использования. </a:t>
            </a:r>
          </a:p>
          <a:p>
            <a:pPr algn="ctr">
              <a:lnSpc>
                <a:spcPct val="107000"/>
              </a:lnSpc>
            </a:pPr>
            <a:r>
              <a:rPr lang="ru-RU" sz="16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карманные деньги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Субвенции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исполнение переданных государственных полномочий. </a:t>
            </a:r>
          </a:p>
          <a:p>
            <a:pPr algn="ctr">
              <a:lnSpc>
                <a:spcPct val="107000"/>
              </a:lnSpc>
            </a:pPr>
            <a:r>
              <a:rPr lang="ru-RU" sz="18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даете своему ребёнку деньги и отправляете его в магазин купить продукты по списку, который Вы ему дали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Субсидии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межбюджетные трансферты, предоставляемые из федерального и (или) областного бюджетов на </a:t>
            </a:r>
            <a:r>
              <a:rPr lang="ru-RU" dirty="0" err="1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расходов местных бюджетов. </a:t>
            </a:r>
          </a:p>
          <a:p>
            <a:pPr algn="ctr">
              <a:lnSpc>
                <a:spcPct val="107000"/>
              </a:lnSpc>
            </a:pPr>
            <a:r>
              <a:rPr lang="ru-RU" sz="1800" i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Аналогия в семейном бюджете: Вы «добавляете» деньги для того, чтобы ваш ребёнок купил себе книгу </a:t>
            </a:r>
          </a:p>
          <a:p>
            <a:pPr algn="just">
              <a:lnSpc>
                <a:spcPct val="107000"/>
              </a:lnSpc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Межбюджетные трансферты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средства, предоставляемые одним бюджетом бюджетной системы РФ другому бюджету бюджетной системы РФ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2" algn="just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Очередной финансовый год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год, следующий за текущим финансовым годом (2024 год)</a:t>
            </a:r>
          </a:p>
          <a:p>
            <a:pPr lvl="3" algn="just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Плановый период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два финансовых года, следующие за очередным финансовым годом (2025 и 2026 годы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1700213" indent="-360363" algn="just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Бюджетные ассигнования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предельные объёмы денежных средств в соответствующем финансовом году на исполнение бюджетных обязательств</a:t>
            </a:r>
          </a:p>
          <a:p>
            <a:pPr algn="just">
              <a:defRPr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ru-RU" dirty="0">
              <a:solidFill>
                <a:schemeClr val="bg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0098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5649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БЮДЖЕТНОГО ПРОЦЕССА</a:t>
            </a:r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13774" y="1687132"/>
            <a:ext cx="10363826" cy="4546243"/>
          </a:xfrm>
        </p:spPr>
        <p:txBody>
          <a:bodyPr>
            <a:normAutofit fontScale="55000" lnSpcReduction="20000"/>
          </a:bodyPr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проекта бюджета </a:t>
            </a:r>
          </a:p>
          <a:p>
            <a:pPr algn="ctr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комитет финансов администрации Тихвинского района.</a:t>
            </a:r>
          </a:p>
          <a:p>
            <a:pPr algn="ctr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проекта бюджета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рассматривается депутатами на постоянных комиссиях и заседаниях совета депутатов Тихвинского района;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проекту бюджета проводятся публичные слушания;</a:t>
            </a:r>
          </a:p>
          <a:p>
            <a:pPr indent="288000" algn="just">
              <a:buFont typeface="+mj-lt"/>
              <a:buAutoNum type="arabicPeriod"/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бюджета размещается на сайте Тихвинского района в сети Интернет в разделе «Открытый бюджет Тихвинского района».</a:t>
            </a:r>
          </a:p>
          <a:p>
            <a:pPr algn="ctr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Утверждение бюджета </a:t>
            </a:r>
          </a:p>
          <a:p>
            <a:pPr algn="just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на очередной финансовый год и на плановый период утверждается в двух чтениях на заседаниях совета депутатов Тихвинского района:</a:t>
            </a:r>
          </a:p>
          <a:p>
            <a:pPr marL="285750" indent="-285750" algn="just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первом чтении принимается решение о принятии (за основу) проекта бюджета, утверждаются основные характеристики бюджета – доходы, расходы и дефицит;</a:t>
            </a:r>
          </a:p>
          <a:p>
            <a:pPr marL="285750" indent="-285750" algn="just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втором чтении принимается решение об утверждении бюджета.</a:t>
            </a:r>
          </a:p>
          <a:p>
            <a:pPr algn="ctr">
              <a:defRPr/>
            </a:pPr>
            <a:r>
              <a:rPr lang="ru-RU" b="1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за исполнением бюджета</a:t>
            </a:r>
          </a:p>
          <a:p>
            <a:pPr algn="ctr">
              <a:defRPr/>
            </a:pP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контролируется контрольно-счётной палатой Тихвинского района и органами муниципального финансового контроля Тихвинского района.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483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68214"/>
            <a:ext cx="10364451" cy="1019909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</a:t>
            </a: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ОСНОВНЫХ ПАРАМЕТРОВ </a:t>
            </a: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9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рублей</a:t>
            </a:r>
            <a:br>
              <a:rPr lang="ru-RU" sz="9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97694579"/>
              </p:ext>
            </p:extLst>
          </p:nvPr>
        </p:nvGraphicFramePr>
        <p:xfrm>
          <a:off x="914400" y="1688123"/>
          <a:ext cx="10363200" cy="41030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963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6"/>
            <a:ext cx="10364451" cy="9816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</a:t>
            </a:r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</a:t>
            </a:r>
            <a:b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6AA3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0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32224494"/>
              </p:ext>
            </p:extLst>
          </p:nvPr>
        </p:nvGraphicFramePr>
        <p:xfrm>
          <a:off x="1195754" y="1600200"/>
          <a:ext cx="10363200" cy="4155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3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92698"/>
          </a:xfrm>
        </p:spPr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ru-RU" sz="2400" cap="none" dirty="0">
                <a:solidFill>
                  <a:schemeClr val="bg2">
                    <a:lumMod val="7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СТРУКТУРА НАЛОГОВЫХ ДОХОДОВ БЮДЖЕТА</a:t>
            </a:r>
            <a:r>
              <a:rPr lang="ru-RU" sz="2400" cap="none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sz="2400" cap="none" dirty="0">
                <a:solidFill>
                  <a:srgbClr val="6AA34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90481686"/>
              </p:ext>
            </p:extLst>
          </p:nvPr>
        </p:nvGraphicFramePr>
        <p:xfrm>
          <a:off x="915026" y="1213338"/>
          <a:ext cx="10363200" cy="4560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15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940158"/>
            <a:ext cx="10364451" cy="5924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СТРУКТУРА НЕНАЛОГОВЫХ ДОХОДОВ БЮДЖЕТА</a:t>
            </a:r>
            <a:b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93421649"/>
              </p:ext>
            </p:extLst>
          </p:nvPr>
        </p:nvGraphicFramePr>
        <p:xfrm>
          <a:off x="914400" y="1648497"/>
          <a:ext cx="10363200" cy="4142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17357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587</Words>
  <Application>Microsoft Office PowerPoint</Application>
  <PresentationFormat>Широкоэкранный</PresentationFormat>
  <Paragraphs>59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Tw Cen MT</vt:lpstr>
      <vt:lpstr>Капля</vt:lpstr>
      <vt:lpstr>Проект бюджета Мелегежского сельского поселения на 2024 год и на плановый период 2025 и 2026 годов </vt:lpstr>
      <vt:lpstr>ОСНОВНЫЕ ПОНЯТИЯ И ТЕРМИНЫ </vt:lpstr>
      <vt:lpstr>Доходы бюджета </vt:lpstr>
      <vt:lpstr>Безвозмездные поступления</vt:lpstr>
      <vt:lpstr>ЭТАПЫ БЮДЖЕТНОГО ПРОЦЕССА </vt:lpstr>
      <vt:lpstr>   ПРОГНОЗ ОСНОВНЫХ ПАРАМЕТРОВ БЮДЖЕТА  тысяч рублей  </vt:lpstr>
      <vt:lpstr>  ДИНАМИКА ДОХОДОВ БЮДЖЕТА    </vt:lpstr>
      <vt:lpstr>СТРУКТУРА НАЛОГОВЫХ ДОХОДОВ БЮДЖЕТА </vt:lpstr>
      <vt:lpstr>СТРУКТУРА НЕНАЛОГОВЫХ ДОХОДОВ БЮДЖЕТА </vt:lpstr>
      <vt:lpstr>СТРУКТУРА БЕЗВОЗМЕЗДНЫХ ДОХОДОВ БЮДЖЕТА </vt:lpstr>
      <vt:lpstr>ДИНАМИКА РАСХОДОВ БЮДЖЕТА </vt:lpstr>
      <vt:lpstr>СТРУКТУРА РАСХОДОВ БЮДЖЕТА </vt:lpstr>
      <vt:lpstr>Спасибо за внимание!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бюджета Мелегежского сельского поселения на 2024 год и на плановый период 2025 и 2026 годов</dc:title>
  <dc:creator>Пользователь Windows</dc:creator>
  <cp:lastModifiedBy>Пользователь Windows</cp:lastModifiedBy>
  <cp:revision>17</cp:revision>
  <dcterms:created xsi:type="dcterms:W3CDTF">2024-02-16T10:45:08Z</dcterms:created>
  <dcterms:modified xsi:type="dcterms:W3CDTF">2024-02-21T08:39:58Z</dcterms:modified>
</cp:coreProperties>
</file>