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E60C8E-25E3-44E8-8993-582222572AC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5F07"/>
    <a:srgbClr val="8F0000"/>
    <a:srgbClr val="810000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3193747700969"/>
          <c:y val="0.14043716546204407"/>
          <c:w val="0.4371349315932665"/>
          <c:h val="0.572291024102727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8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A-4571-A2B5-9F422A455A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85F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A-4571-A2B5-9F422A455AF4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D9A-4571-A2B5-9F422A455AF4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620.9</c:v>
                </c:pt>
                <c:pt idx="1">
                  <c:v>8.8000000000000007</c:v>
                </c:pt>
                <c:pt idx="2">
                  <c:v>378.8</c:v>
                </c:pt>
                <c:pt idx="3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A-4571-A2B5-9F422A455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0.12548</cdr:x>
      <cdr:y>0.35153</cdr:y>
    </cdr:from>
    <cdr:to>
      <cdr:x>0.32859</cdr:x>
      <cdr:y>0.7064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43E97D-1B86-B7D7-B45A-C8A8DBC283CB}"/>
            </a:ext>
          </a:extLst>
        </cdr:cNvPr>
        <cdr:cNvSpPr txBox="1"/>
      </cdr:nvSpPr>
      <cdr:spPr>
        <a:xfrm xmlns:a="http://schemas.openxmlformats.org/drawingml/2006/main">
          <a:off x="564895" y="9058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16F15-31CD-400E-AE96-DF32767C33F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338B-3929-44C7-8545-69227695C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9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0338B-3929-44C7-8545-69227695CB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6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0338B-3929-44C7-8545-69227695CB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7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91572" y="3285743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43209" y="3132581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9763" y="0"/>
            <a:ext cx="9902952" cy="123748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7383" y="0"/>
            <a:ext cx="9854184" cy="11963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91571" y="3285743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43209" y="3132581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39" y="2702051"/>
            <a:ext cx="8849867" cy="16824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9259" y="2711195"/>
            <a:ext cx="8791956" cy="16245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91571" y="3285743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43209" y="3132581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4998" y="211963"/>
            <a:ext cx="484200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512" y="1204087"/>
            <a:ext cx="9794875" cy="200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image" Target="../media/image128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41.png"/><Relationship Id="rId5" Type="http://schemas.openxmlformats.org/officeDocument/2006/relationships/image" Target="../media/image131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9" Type="http://schemas.openxmlformats.org/officeDocument/2006/relationships/image" Target="../media/image105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42" Type="http://schemas.openxmlformats.org/officeDocument/2006/relationships/image" Target="../media/image108.png"/><Relationship Id="rId47" Type="http://schemas.openxmlformats.org/officeDocument/2006/relationships/image" Target="../media/image113.png"/><Relationship Id="rId50" Type="http://schemas.openxmlformats.org/officeDocument/2006/relationships/image" Target="../media/image116.png"/><Relationship Id="rId55" Type="http://schemas.openxmlformats.org/officeDocument/2006/relationships/image" Target="../media/image121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6" Type="http://schemas.openxmlformats.org/officeDocument/2006/relationships/image" Target="../media/image82.png"/><Relationship Id="rId29" Type="http://schemas.openxmlformats.org/officeDocument/2006/relationships/image" Target="../media/image95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45" Type="http://schemas.openxmlformats.org/officeDocument/2006/relationships/image" Target="../media/image111.png"/><Relationship Id="rId53" Type="http://schemas.openxmlformats.org/officeDocument/2006/relationships/image" Target="../media/image119.png"/><Relationship Id="rId58" Type="http://schemas.openxmlformats.org/officeDocument/2006/relationships/image" Target="../media/image124.png"/><Relationship Id="rId5" Type="http://schemas.openxmlformats.org/officeDocument/2006/relationships/image" Target="../media/image43.png"/><Relationship Id="rId61" Type="http://schemas.openxmlformats.org/officeDocument/2006/relationships/image" Target="../media/image127.png"/><Relationship Id="rId19" Type="http://schemas.openxmlformats.org/officeDocument/2006/relationships/image" Target="../media/image8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Relationship Id="rId43" Type="http://schemas.openxmlformats.org/officeDocument/2006/relationships/image" Target="../media/image109.png"/><Relationship Id="rId48" Type="http://schemas.openxmlformats.org/officeDocument/2006/relationships/image" Target="../media/image114.png"/><Relationship Id="rId56" Type="http://schemas.openxmlformats.org/officeDocument/2006/relationships/image" Target="../media/image122.png"/><Relationship Id="rId8" Type="http://schemas.openxmlformats.org/officeDocument/2006/relationships/image" Target="../media/image74.png"/><Relationship Id="rId51" Type="http://schemas.openxmlformats.org/officeDocument/2006/relationships/image" Target="../media/image117.png"/><Relationship Id="rId3" Type="http://schemas.openxmlformats.org/officeDocument/2006/relationships/image" Target="../media/image70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46" Type="http://schemas.openxmlformats.org/officeDocument/2006/relationships/image" Target="../media/image112.png"/><Relationship Id="rId59" Type="http://schemas.openxmlformats.org/officeDocument/2006/relationships/image" Target="../media/image125.png"/><Relationship Id="rId20" Type="http://schemas.openxmlformats.org/officeDocument/2006/relationships/image" Target="../media/image86.png"/><Relationship Id="rId41" Type="http://schemas.openxmlformats.org/officeDocument/2006/relationships/image" Target="../media/image107.png"/><Relationship Id="rId54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49" Type="http://schemas.openxmlformats.org/officeDocument/2006/relationships/image" Target="../media/image115.png"/><Relationship Id="rId57" Type="http://schemas.openxmlformats.org/officeDocument/2006/relationships/image" Target="../media/image123.png"/><Relationship Id="rId10" Type="http://schemas.openxmlformats.org/officeDocument/2006/relationships/image" Target="../media/image76.png"/><Relationship Id="rId31" Type="http://schemas.openxmlformats.org/officeDocument/2006/relationships/image" Target="../media/image97.png"/><Relationship Id="rId44" Type="http://schemas.openxmlformats.org/officeDocument/2006/relationships/image" Target="../media/image110.png"/><Relationship Id="rId52" Type="http://schemas.openxmlformats.org/officeDocument/2006/relationships/image" Target="../media/image118.png"/><Relationship Id="rId60" Type="http://schemas.openxmlformats.org/officeDocument/2006/relationships/image" Target="../media/image12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6591" y="3047"/>
            <a:ext cx="11280140" cy="6175375"/>
            <a:chOff x="926591" y="3047"/>
            <a:chExt cx="11280140" cy="6175375"/>
          </a:xfrm>
        </p:grpSpPr>
        <p:sp>
          <p:nvSpPr>
            <p:cNvPr id="3" name="object 3"/>
            <p:cNvSpPr/>
            <p:nvPr/>
          </p:nvSpPr>
          <p:spPr>
            <a:xfrm>
              <a:off x="8228075" y="9143"/>
              <a:ext cx="3810000" cy="3810000"/>
            </a:xfrm>
            <a:custGeom>
              <a:avLst/>
              <a:gdLst/>
              <a:ahLst/>
              <a:cxnLst/>
              <a:rect l="l" t="t" r="r" b="b"/>
              <a:pathLst>
                <a:path w="3810000" h="3810000">
                  <a:moveTo>
                    <a:pt x="3810000" y="0"/>
                  </a:moveTo>
                  <a:lnTo>
                    <a:pt x="0" y="38100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8191" y="91440"/>
              <a:ext cx="6080760" cy="6080760"/>
            </a:xfrm>
            <a:custGeom>
              <a:avLst/>
              <a:gdLst/>
              <a:ahLst/>
              <a:cxnLst/>
              <a:rect l="l" t="t" r="r" b="b"/>
              <a:pathLst>
                <a:path w="6080759" h="6080760">
                  <a:moveTo>
                    <a:pt x="6080633" y="0"/>
                  </a:moveTo>
                  <a:lnTo>
                    <a:pt x="0" y="6080658"/>
                  </a:lnTo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5951" y="228600"/>
              <a:ext cx="4953000" cy="4953000"/>
            </a:xfrm>
            <a:custGeom>
              <a:avLst/>
              <a:gdLst/>
              <a:ahLst/>
              <a:cxnLst/>
              <a:rect l="l" t="t" r="r" b="b"/>
              <a:pathLst>
                <a:path w="4953000" h="4953000">
                  <a:moveTo>
                    <a:pt x="4953000" y="0"/>
                  </a:moveTo>
                  <a:lnTo>
                    <a:pt x="0" y="49530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7297" y="32765"/>
              <a:ext cx="4853305" cy="4921250"/>
            </a:xfrm>
            <a:custGeom>
              <a:avLst/>
              <a:gdLst/>
              <a:ahLst/>
              <a:cxnLst/>
              <a:rect l="l" t="t" r="r" b="b"/>
              <a:pathLst>
                <a:path w="4853305" h="4921250">
                  <a:moveTo>
                    <a:pt x="4853051" y="0"/>
                  </a:moveTo>
                  <a:lnTo>
                    <a:pt x="0" y="4853051"/>
                  </a:lnTo>
                </a:path>
                <a:path w="4853305" h="4921250">
                  <a:moveTo>
                    <a:pt x="4852416" y="577595"/>
                  </a:moveTo>
                  <a:lnTo>
                    <a:pt x="509016" y="4920995"/>
                  </a:lnTo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375" y="714756"/>
              <a:ext cx="7580376" cy="1520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519" y="722375"/>
              <a:ext cx="7525511" cy="1467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4556" y="1370075"/>
              <a:ext cx="3941064" cy="15209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3699" y="1377695"/>
              <a:ext cx="3886200" cy="14676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9216" y="2025396"/>
              <a:ext cx="5416296" cy="15209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8359" y="2033015"/>
              <a:ext cx="5361432" cy="14676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6591" y="2680715"/>
              <a:ext cx="7781544" cy="15209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5735" y="2688336"/>
              <a:ext cx="7726679" cy="14676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7999" y="3991356"/>
              <a:ext cx="2407920" cy="15209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57143" y="3998976"/>
              <a:ext cx="2353056" cy="14676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5695" y="3991356"/>
              <a:ext cx="2162555" cy="15209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34839" y="3998976"/>
              <a:ext cx="2107691" cy="14676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411350" y="1025398"/>
            <a:ext cx="6777990" cy="46365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 marR="182245" algn="ctr">
              <a:lnSpc>
                <a:spcPct val="100000"/>
              </a:lnSpc>
              <a:spcBef>
                <a:spcPts val="95"/>
              </a:spcBef>
            </a:pPr>
            <a:r>
              <a:rPr sz="4300" b="1" spc="-445" dirty="0">
                <a:solidFill>
                  <a:srgbClr val="FFFFFF"/>
                </a:solidFill>
                <a:latin typeface="Tahoma"/>
                <a:cs typeface="Tahoma"/>
              </a:rPr>
              <a:t>ОТЧЕТ</a:t>
            </a:r>
            <a:r>
              <a:rPr sz="43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300" b="1" spc="-105" dirty="0">
                <a:solidFill>
                  <a:srgbClr val="FFFFFF"/>
                </a:solidFill>
                <a:latin typeface="Tahoma"/>
                <a:cs typeface="Tahoma"/>
              </a:rPr>
              <a:t>ОБ</a:t>
            </a:r>
            <a:r>
              <a:rPr sz="43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300" b="1" spc="-95" dirty="0">
                <a:solidFill>
                  <a:srgbClr val="FFFFFF"/>
                </a:solidFill>
                <a:latin typeface="Tahoma"/>
                <a:cs typeface="Tahoma"/>
              </a:rPr>
              <a:t>ИС</a:t>
            </a:r>
            <a:r>
              <a:rPr sz="4300" b="1" spc="-8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4300" b="1" spc="-245" dirty="0">
                <a:solidFill>
                  <a:srgbClr val="FFFFFF"/>
                </a:solidFill>
                <a:latin typeface="Tahoma"/>
                <a:cs typeface="Tahoma"/>
              </a:rPr>
              <a:t>ОЛНЕНИИ  </a:t>
            </a:r>
            <a:r>
              <a:rPr sz="4300" b="1" spc="-300" dirty="0">
                <a:solidFill>
                  <a:srgbClr val="FFFFFF"/>
                </a:solidFill>
                <a:latin typeface="Tahoma"/>
                <a:cs typeface="Tahoma"/>
              </a:rPr>
              <a:t>БЮДЖЕТА</a:t>
            </a:r>
            <a:endParaRPr sz="4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4300" b="1" spc="-110" dirty="0">
                <a:solidFill>
                  <a:srgbClr val="FFFFFF"/>
                </a:solidFill>
                <a:latin typeface="Tahoma"/>
                <a:cs typeface="Tahoma"/>
              </a:rPr>
              <a:t>ГАНЬКОВСКОГО</a:t>
            </a:r>
            <a:endParaRPr sz="4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4300" b="1" spc="-55" dirty="0">
                <a:solidFill>
                  <a:srgbClr val="FFFFFF"/>
                </a:solidFill>
                <a:latin typeface="Tahoma"/>
                <a:cs typeface="Tahoma"/>
              </a:rPr>
              <a:t>СЕЛЬСКОГО</a:t>
            </a:r>
            <a:r>
              <a:rPr sz="43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300" b="1" spc="-235" dirty="0">
                <a:solidFill>
                  <a:srgbClr val="FFFFFF"/>
                </a:solidFill>
                <a:latin typeface="Tahoma"/>
                <a:cs typeface="Tahoma"/>
              </a:rPr>
              <a:t>ПОСЕЛЕНИЯ</a:t>
            </a:r>
            <a:endParaRPr sz="4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250" dirty="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4300" b="1" spc="-335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lang="ru-RU" sz="4300" b="1" spc="-33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43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300" b="1" spc="-45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4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122045"/>
            <a:chOff x="0" y="0"/>
            <a:chExt cx="12192000" cy="1122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560053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523477" cy="1085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5859" y="0"/>
              <a:ext cx="2164079" cy="1121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1956" y="0"/>
              <a:ext cx="2121407" cy="1085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5747" y="0"/>
              <a:ext cx="2016252" cy="11216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81843" y="0"/>
              <a:ext cx="2010155" cy="108508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553" y="227837"/>
            <a:ext cx="118173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70" dirty="0"/>
              <a:t>ИСПОЛНЕНИЕ</a:t>
            </a:r>
            <a:r>
              <a:rPr sz="3100" spc="5" dirty="0"/>
              <a:t> </a:t>
            </a:r>
            <a:r>
              <a:rPr sz="3100" spc="-185" dirty="0"/>
              <a:t>МУНИЦИПАЛЬНЫХ</a:t>
            </a:r>
            <a:r>
              <a:rPr sz="3100" spc="5" dirty="0"/>
              <a:t> </a:t>
            </a:r>
            <a:r>
              <a:rPr sz="3100" spc="-105" dirty="0"/>
              <a:t>ПРОГРАММ,</a:t>
            </a:r>
            <a:r>
              <a:rPr sz="3100" spc="10" dirty="0"/>
              <a:t> </a:t>
            </a:r>
            <a:r>
              <a:rPr sz="3100" spc="-270" dirty="0"/>
              <a:t>ТЫСЯЧ</a:t>
            </a:r>
            <a:r>
              <a:rPr sz="3100" spc="-20" dirty="0"/>
              <a:t> </a:t>
            </a:r>
            <a:r>
              <a:rPr sz="3100" spc="-270" dirty="0"/>
              <a:t>РУБЛЕЙ</a:t>
            </a:r>
            <a:endParaRPr sz="3100"/>
          </a:p>
        </p:txBody>
      </p:sp>
      <p:grpSp>
        <p:nvGrpSpPr>
          <p:cNvPr id="10" name="object 10"/>
          <p:cNvGrpSpPr/>
          <p:nvPr/>
        </p:nvGrpSpPr>
        <p:grpSpPr>
          <a:xfrm>
            <a:off x="5734812" y="1187196"/>
            <a:ext cx="3304032" cy="3384804"/>
            <a:chOff x="5734812" y="1187196"/>
            <a:chExt cx="3304032" cy="3384804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34812" y="3781044"/>
              <a:ext cx="2708147" cy="5394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4812" y="3212591"/>
              <a:ext cx="2697480" cy="5394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4812" y="3796284"/>
              <a:ext cx="2670047" cy="4617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34812" y="3227831"/>
              <a:ext cx="2659380" cy="4632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34812" y="2077212"/>
              <a:ext cx="3304032" cy="5394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34812" y="1508760"/>
              <a:ext cx="3008376" cy="5394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34812" y="2092452"/>
              <a:ext cx="3264408" cy="4617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34812" y="1524000"/>
              <a:ext cx="2970276" cy="4632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36335" y="1187196"/>
              <a:ext cx="121919" cy="3384804"/>
            </a:xfrm>
            <a:custGeom>
              <a:avLst/>
              <a:gdLst/>
              <a:ahLst/>
              <a:cxnLst/>
              <a:rect l="l" t="t" r="r" b="b"/>
              <a:pathLst>
                <a:path h="5113020">
                  <a:moveTo>
                    <a:pt x="0" y="51130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464042" y="3869182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348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59036" y="2164841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894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54008" y="3301110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348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64269" y="1596644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890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7414" y="3363595"/>
            <a:ext cx="4316095" cy="48987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220"/>
              </a:spcBef>
            </a:pP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Переселение граждан из аварийного жилого фонда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63700" y="1775536"/>
            <a:ext cx="3860165" cy="98680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algn="ctr">
              <a:lnSpc>
                <a:spcPts val="1880"/>
              </a:lnSpc>
              <a:spcBef>
                <a:spcPts val="95"/>
              </a:spcBef>
            </a:pP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Обеспечение устойчивого функционирования и развития коммунальной и инженерной инфраструктуры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671047" y="3418332"/>
            <a:ext cx="121920" cy="12039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671047" y="3744467"/>
            <a:ext cx="121920" cy="121919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0830559" y="3266059"/>
            <a:ext cx="528320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Фа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т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План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479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5420" y="3043885"/>
            <a:ext cx="77431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40" dirty="0"/>
              <a:t>СПАСИБО</a:t>
            </a:r>
            <a:r>
              <a:rPr sz="4800" spc="-105" dirty="0"/>
              <a:t> </a:t>
            </a:r>
            <a:r>
              <a:rPr sz="4800" spc="-114" dirty="0"/>
              <a:t>ЗА</a:t>
            </a:r>
            <a:r>
              <a:rPr sz="4800" spc="-105" dirty="0"/>
              <a:t> </a:t>
            </a:r>
            <a:r>
              <a:rPr sz="4800" spc="-300" dirty="0"/>
              <a:t>ВНИМАНИЕ!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397" y="0"/>
            <a:ext cx="12084685" cy="6858000"/>
            <a:chOff x="120397" y="0"/>
            <a:chExt cx="12084685" cy="6858000"/>
          </a:xfrm>
        </p:grpSpPr>
        <p:sp>
          <p:nvSpPr>
            <p:cNvPr id="3" name="object 3"/>
            <p:cNvSpPr/>
            <p:nvPr/>
          </p:nvSpPr>
          <p:spPr>
            <a:xfrm>
              <a:off x="9206483" y="2962655"/>
              <a:ext cx="2982595" cy="3209290"/>
            </a:xfrm>
            <a:custGeom>
              <a:avLst/>
              <a:gdLst/>
              <a:ahLst/>
              <a:cxnLst/>
              <a:rect l="l" t="t" r="r" b="b"/>
              <a:pathLst>
                <a:path w="2982595" h="3209290">
                  <a:moveTo>
                    <a:pt x="2982468" y="0"/>
                  </a:moveTo>
                  <a:lnTo>
                    <a:pt x="2069592" y="912749"/>
                  </a:lnTo>
                </a:path>
                <a:path w="2982595" h="3209290">
                  <a:moveTo>
                    <a:pt x="2981833" y="227076"/>
                  </a:moveTo>
                  <a:lnTo>
                    <a:pt x="0" y="320893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91571" y="3285744"/>
              <a:ext cx="1896745" cy="1896745"/>
            </a:xfrm>
            <a:custGeom>
              <a:avLst/>
              <a:gdLst/>
              <a:ahLst/>
              <a:cxnLst/>
              <a:rect l="l" t="t" r="r" b="b"/>
              <a:pathLst>
                <a:path w="1896745" h="1896745">
                  <a:moveTo>
                    <a:pt x="1896491" y="0"/>
                  </a:moveTo>
                  <a:lnTo>
                    <a:pt x="0" y="189649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3209" y="3132582"/>
              <a:ext cx="1747520" cy="1821814"/>
            </a:xfrm>
            <a:custGeom>
              <a:avLst/>
              <a:gdLst/>
              <a:ahLst/>
              <a:cxnLst/>
              <a:rect l="l" t="t" r="r" b="b"/>
              <a:pathLst>
                <a:path w="1747520" h="1821814">
                  <a:moveTo>
                    <a:pt x="1745742" y="0"/>
                  </a:moveTo>
                  <a:lnTo>
                    <a:pt x="0" y="1745741"/>
                  </a:lnTo>
                </a:path>
                <a:path w="1747520" h="1821814">
                  <a:moveTo>
                    <a:pt x="1747012" y="551687"/>
                  </a:moveTo>
                  <a:lnTo>
                    <a:pt x="477012" y="1821687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97" y="0"/>
              <a:ext cx="11934444" cy="6857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4916" y="4512564"/>
              <a:ext cx="6042660" cy="229514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78067" y="4585715"/>
            <a:ext cx="5896610" cy="2148840"/>
          </a:xfrm>
          <a:prstGeom prst="rect">
            <a:avLst/>
          </a:prstGeom>
          <a:solidFill>
            <a:srgbClr val="FFFFFF"/>
          </a:solidFill>
          <a:ln w="15240">
            <a:solidFill>
              <a:srgbClr val="8A47A8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Times New Roman"/>
                <a:cs typeface="Times New Roman"/>
              </a:rPr>
              <a:t>Площадь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территории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1 384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км</a:t>
            </a:r>
            <a:r>
              <a:rPr sz="1950" spc="7" baseline="2564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950" baseline="25641" dirty="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latin typeface="Times New Roman"/>
                <a:cs typeface="Times New Roman"/>
              </a:rPr>
              <a:t>Численность </a:t>
            </a:r>
            <a:r>
              <a:rPr sz="2000" spc="-5" dirty="0">
                <a:latin typeface="Times New Roman"/>
                <a:cs typeface="Times New Roman"/>
              </a:rPr>
              <a:t>населения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ru-RU" sz="2000" dirty="0"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человек</a:t>
            </a:r>
            <a:endParaRPr sz="2000" dirty="0">
              <a:latin typeface="Times New Roman"/>
              <a:cs typeface="Times New Roman"/>
            </a:endParaRPr>
          </a:p>
          <a:p>
            <a:pPr marL="1644014" marR="198120" indent="-1551940">
              <a:lnSpc>
                <a:spcPct val="140500"/>
              </a:lnSpc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состав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Ганьковского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сельского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поселения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входят: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населенных</a:t>
            </a:r>
            <a:r>
              <a:rPr sz="2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пунктов,</a:t>
            </a:r>
            <a:endParaRPr sz="2000" dirty="0">
              <a:latin typeface="Times New Roman"/>
              <a:cs typeface="Times New Roman"/>
            </a:endParaRPr>
          </a:p>
          <a:p>
            <a:pPr marL="11684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центр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поселения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дер.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Ганьково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62884" y="0"/>
            <a:ext cx="5697220" cy="1237615"/>
            <a:chOff x="3262884" y="0"/>
            <a:chExt cx="5697220" cy="1237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2884" y="0"/>
              <a:ext cx="3648456" cy="1237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0504" y="0"/>
              <a:ext cx="3599688" cy="11963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0468" y="0"/>
              <a:ext cx="2929128" cy="1237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8088" y="0"/>
              <a:ext cx="2880360" cy="11963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ОСНОВНЫЕ </a:t>
            </a:r>
            <a:r>
              <a:rPr spc="-335" dirty="0"/>
              <a:t>ПОНЯТИЯ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24027" y="768095"/>
            <a:ext cx="11744325" cy="2757170"/>
            <a:chOff x="224027" y="768095"/>
            <a:chExt cx="11744325" cy="275717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027" y="768095"/>
              <a:ext cx="11743944" cy="27569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1771" y="1005839"/>
              <a:ext cx="11268710" cy="2281555"/>
            </a:xfrm>
            <a:custGeom>
              <a:avLst/>
              <a:gdLst/>
              <a:ahLst/>
              <a:cxnLst/>
              <a:rect l="l" t="t" r="r" b="b"/>
              <a:pathLst>
                <a:path w="11268710" h="2281554">
                  <a:moveTo>
                    <a:pt x="11268456" y="0"/>
                  </a:moveTo>
                  <a:lnTo>
                    <a:pt x="0" y="0"/>
                  </a:lnTo>
                  <a:lnTo>
                    <a:pt x="0" y="2281428"/>
                  </a:lnTo>
                  <a:lnTo>
                    <a:pt x="11268456" y="2281428"/>
                  </a:lnTo>
                  <a:lnTo>
                    <a:pt x="1126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1771" y="1005839"/>
              <a:ext cx="11268710" cy="2281555"/>
            </a:xfrm>
            <a:custGeom>
              <a:avLst/>
              <a:gdLst/>
              <a:ahLst/>
              <a:cxnLst/>
              <a:rect l="l" t="t" r="r" b="b"/>
              <a:pathLst>
                <a:path w="11268710" h="2281554">
                  <a:moveTo>
                    <a:pt x="0" y="2281428"/>
                  </a:moveTo>
                  <a:lnTo>
                    <a:pt x="11268456" y="2281428"/>
                  </a:lnTo>
                  <a:lnTo>
                    <a:pt x="11268456" y="0"/>
                  </a:lnTo>
                  <a:lnTo>
                    <a:pt x="0" y="0"/>
                  </a:lnTo>
                  <a:lnTo>
                    <a:pt x="0" y="2281428"/>
                  </a:lnTo>
                  <a:close/>
                </a:path>
              </a:pathLst>
            </a:custGeom>
            <a:ln w="15240">
              <a:solidFill>
                <a:srgbClr val="8A47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0512" y="1030351"/>
            <a:ext cx="1125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8219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Б</a:t>
            </a:r>
            <a:r>
              <a:rPr sz="1800" b="1" spc="-105" dirty="0">
                <a:latin typeface="Times New Roman"/>
                <a:cs typeface="Times New Roman"/>
              </a:rPr>
              <a:t>ю</a:t>
            </a: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45" dirty="0">
                <a:latin typeface="Times New Roman"/>
                <a:cs typeface="Times New Roman"/>
              </a:rPr>
              <a:t>ж</a:t>
            </a:r>
            <a:r>
              <a:rPr sz="1800" b="1" spc="10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т	</a:t>
            </a:r>
            <a:r>
              <a:rPr sz="180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3720" y="1030351"/>
            <a:ext cx="9831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4069" algn="l"/>
                <a:tab pos="2200910" algn="l"/>
                <a:tab pos="2505710" algn="l"/>
                <a:tab pos="4003040" algn="l"/>
                <a:tab pos="5173345" algn="l"/>
                <a:tab pos="6153150" algn="l"/>
                <a:tab pos="8044815" algn="l"/>
                <a:tab pos="8562975" algn="l"/>
              </a:tabLst>
            </a:pPr>
            <a:r>
              <a:rPr sz="1800" spc="-10" dirty="0">
                <a:latin typeface="Times New Roman"/>
                <a:cs typeface="Times New Roman"/>
              </a:rPr>
              <a:t>форма	</a:t>
            </a:r>
            <a:r>
              <a:rPr sz="1800" spc="-5" dirty="0">
                <a:latin typeface="Times New Roman"/>
                <a:cs typeface="Times New Roman"/>
              </a:rPr>
              <a:t>образования	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-20" dirty="0">
                <a:latin typeface="Times New Roman"/>
                <a:cs typeface="Times New Roman"/>
              </a:rPr>
              <a:t>расходования	</a:t>
            </a:r>
            <a:r>
              <a:rPr sz="1800" spc="-5" dirty="0">
                <a:latin typeface="Times New Roman"/>
                <a:cs typeface="Times New Roman"/>
              </a:rPr>
              <a:t>денежных	средств,	</a:t>
            </a:r>
            <a:r>
              <a:rPr sz="1800" spc="-10" dirty="0">
                <a:latin typeface="Times New Roman"/>
                <a:cs typeface="Times New Roman"/>
              </a:rPr>
              <a:t>предназначенных	</a:t>
            </a:r>
            <a:r>
              <a:rPr sz="1800" dirty="0">
                <a:latin typeface="Times New Roman"/>
                <a:cs typeface="Times New Roman"/>
              </a:rPr>
              <a:t>для	</a:t>
            </a:r>
            <a:r>
              <a:rPr sz="1800" spc="-10" dirty="0">
                <a:latin typeface="Times New Roman"/>
                <a:cs typeface="Times New Roman"/>
              </a:rPr>
              <a:t>финансового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pc="-5" dirty="0"/>
              <a:t>обеспечения</a:t>
            </a:r>
            <a:r>
              <a:rPr spc="-15" dirty="0"/>
              <a:t> задач</a:t>
            </a:r>
            <a:r>
              <a:rPr spc="-10" dirty="0"/>
              <a:t> </a:t>
            </a:r>
            <a:r>
              <a:rPr dirty="0"/>
              <a:t>и </a:t>
            </a:r>
            <a:r>
              <a:rPr spc="-10" dirty="0"/>
              <a:t>функций</a:t>
            </a:r>
            <a:r>
              <a:rPr spc="-30" dirty="0"/>
              <a:t> </a:t>
            </a:r>
            <a:r>
              <a:rPr spc="-15" dirty="0"/>
              <a:t>государства</a:t>
            </a:r>
            <a:r>
              <a:rPr spc="-40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dirty="0"/>
              <a:t>местного</a:t>
            </a:r>
            <a:r>
              <a:rPr spc="-25" dirty="0"/>
              <a:t> </a:t>
            </a:r>
            <a:r>
              <a:rPr spc="-5" dirty="0"/>
              <a:t>самоуправления.</a:t>
            </a: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b="1" spc="-30" dirty="0">
                <a:latin typeface="Times New Roman"/>
                <a:cs typeface="Times New Roman"/>
              </a:rPr>
              <a:t>Доходы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поступающие</a:t>
            </a:r>
            <a:r>
              <a:rPr spc="-20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25" dirty="0"/>
              <a:t>бюджет</a:t>
            </a:r>
            <a:r>
              <a:rPr dirty="0"/>
              <a:t> </a:t>
            </a:r>
            <a:r>
              <a:rPr spc="-5" dirty="0"/>
              <a:t>денежные</a:t>
            </a:r>
            <a:r>
              <a:rPr spc="-10" dirty="0"/>
              <a:t> </a:t>
            </a:r>
            <a:r>
              <a:rPr spc="-5" dirty="0"/>
              <a:t>средства.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b="1" spc="-20" dirty="0">
                <a:latin typeface="Times New Roman"/>
                <a:cs typeface="Times New Roman"/>
              </a:rPr>
              <a:t>Расходы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dirty="0"/>
              <a:t>–</a:t>
            </a:r>
            <a:r>
              <a:rPr spc="-10" dirty="0"/>
              <a:t> выплачиваемые</a:t>
            </a:r>
            <a:r>
              <a:rPr spc="-5" dirty="0"/>
              <a:t> из</a:t>
            </a:r>
            <a:r>
              <a:rPr dirty="0"/>
              <a:t> </a:t>
            </a:r>
            <a:r>
              <a:rPr spc="-15" dirty="0"/>
              <a:t>бюджета</a:t>
            </a:r>
            <a:r>
              <a:rPr spc="-5" dirty="0"/>
              <a:t> денежные</a:t>
            </a:r>
            <a:r>
              <a:rPr spc="-10" dirty="0"/>
              <a:t> </a:t>
            </a:r>
            <a:r>
              <a:rPr spc="-5" dirty="0"/>
              <a:t>средства</a:t>
            </a:r>
            <a:r>
              <a:rPr spc="-15" dirty="0"/>
              <a:t> </a:t>
            </a:r>
            <a:r>
              <a:rPr spc="-5" dirty="0"/>
              <a:t>на исполнение</a:t>
            </a:r>
            <a:r>
              <a:rPr spc="10" dirty="0"/>
              <a:t> </a:t>
            </a:r>
            <a:r>
              <a:rPr spc="-15" dirty="0"/>
              <a:t>бюджетных</a:t>
            </a:r>
            <a:r>
              <a:rPr spc="-10" dirty="0"/>
              <a:t> обязательств.</a:t>
            </a: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b="1" spc="-5" dirty="0">
                <a:latin typeface="Times New Roman"/>
                <a:cs typeface="Times New Roman"/>
              </a:rPr>
              <a:t>Профицит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бюджета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5" dirty="0"/>
              <a:t>превышение</a:t>
            </a:r>
            <a:r>
              <a:rPr spc="5" dirty="0"/>
              <a:t> </a:t>
            </a:r>
            <a:r>
              <a:rPr spc="-30" dirty="0"/>
              <a:t>доходов</a:t>
            </a:r>
            <a:r>
              <a:rPr spc="-10" dirty="0"/>
              <a:t> </a:t>
            </a:r>
            <a:r>
              <a:rPr spc="-15" dirty="0"/>
              <a:t>бюджета</a:t>
            </a:r>
            <a:r>
              <a:rPr spc="-10" dirty="0"/>
              <a:t> </a:t>
            </a:r>
            <a:r>
              <a:rPr spc="-5" dirty="0"/>
              <a:t>над</a:t>
            </a:r>
            <a:r>
              <a:rPr spc="-10" dirty="0"/>
              <a:t> </a:t>
            </a:r>
            <a:r>
              <a:rPr spc="-15" dirty="0"/>
              <a:t>его</a:t>
            </a:r>
            <a:r>
              <a:rPr spc="-5" dirty="0"/>
              <a:t> </a:t>
            </a:r>
            <a:r>
              <a:rPr spc="-15" dirty="0"/>
              <a:t>расходами.</a:t>
            </a: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b="1" dirty="0">
                <a:latin typeface="Times New Roman"/>
                <a:cs typeface="Times New Roman"/>
              </a:rPr>
              <a:t>Дефицит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бюджета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dirty="0"/>
              <a:t>–</a:t>
            </a:r>
            <a:r>
              <a:rPr spc="-5" dirty="0"/>
              <a:t> превышение</a:t>
            </a:r>
            <a:r>
              <a:rPr spc="-15" dirty="0"/>
              <a:t> </a:t>
            </a:r>
            <a:r>
              <a:rPr spc="-20" dirty="0"/>
              <a:t>расходов</a:t>
            </a:r>
            <a:r>
              <a:rPr spc="-5" dirty="0"/>
              <a:t> </a:t>
            </a:r>
            <a:r>
              <a:rPr spc="-15" dirty="0"/>
              <a:t>бюджета</a:t>
            </a:r>
            <a:r>
              <a:rPr spc="-25" dirty="0"/>
              <a:t> </a:t>
            </a:r>
            <a:r>
              <a:rPr spc="-5" dirty="0"/>
              <a:t>над</a:t>
            </a:r>
            <a:r>
              <a:rPr spc="5" dirty="0"/>
              <a:t> </a:t>
            </a:r>
            <a:r>
              <a:rPr spc="-15" dirty="0"/>
              <a:t>его</a:t>
            </a:r>
            <a:r>
              <a:rPr spc="-20" dirty="0"/>
              <a:t> доходами.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028700" y="4009644"/>
            <a:ext cx="10709275" cy="2421890"/>
            <a:chOff x="1028700" y="4009644"/>
            <a:chExt cx="10709275" cy="2421890"/>
          </a:xfrm>
        </p:grpSpPr>
        <p:sp>
          <p:nvSpPr>
            <p:cNvPr id="16" name="object 16"/>
            <p:cNvSpPr/>
            <p:nvPr/>
          </p:nvSpPr>
          <p:spPr>
            <a:xfrm>
              <a:off x="1036320" y="4017264"/>
              <a:ext cx="10694035" cy="2406650"/>
            </a:xfrm>
            <a:custGeom>
              <a:avLst/>
              <a:gdLst/>
              <a:ahLst/>
              <a:cxnLst/>
              <a:rect l="l" t="t" r="r" b="b"/>
              <a:pathLst>
                <a:path w="10694035" h="2406650">
                  <a:moveTo>
                    <a:pt x="10693908" y="0"/>
                  </a:moveTo>
                  <a:lnTo>
                    <a:pt x="0" y="0"/>
                  </a:lnTo>
                  <a:lnTo>
                    <a:pt x="0" y="2406396"/>
                  </a:lnTo>
                  <a:lnTo>
                    <a:pt x="10693908" y="2406396"/>
                  </a:lnTo>
                  <a:lnTo>
                    <a:pt x="10693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6320" y="4017264"/>
              <a:ext cx="10694035" cy="2406650"/>
            </a:xfrm>
            <a:custGeom>
              <a:avLst/>
              <a:gdLst/>
              <a:ahLst/>
              <a:cxnLst/>
              <a:rect l="l" t="t" r="r" b="b"/>
              <a:pathLst>
                <a:path w="10694035" h="2406650">
                  <a:moveTo>
                    <a:pt x="0" y="2406396"/>
                  </a:moveTo>
                  <a:lnTo>
                    <a:pt x="10693908" y="2406396"/>
                  </a:lnTo>
                  <a:lnTo>
                    <a:pt x="10693908" y="0"/>
                  </a:lnTo>
                  <a:lnTo>
                    <a:pt x="0" y="0"/>
                  </a:lnTo>
                  <a:lnTo>
                    <a:pt x="0" y="2406396"/>
                  </a:lnTo>
                  <a:close/>
                </a:path>
              </a:pathLst>
            </a:custGeom>
            <a:ln w="15239">
              <a:solidFill>
                <a:srgbClr val="8A47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15364" y="4025544"/>
            <a:ext cx="10539095" cy="2318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5"/>
              </a:spcBef>
            </a:pPr>
            <a:r>
              <a:rPr sz="1600" b="1" spc="-15" dirty="0">
                <a:latin typeface="Times New Roman"/>
                <a:cs typeface="Times New Roman"/>
              </a:rPr>
              <a:t>Налоговые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доходы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предусматриваются</a:t>
            </a:r>
            <a:r>
              <a:rPr sz="1600" spc="-5" dirty="0">
                <a:latin typeface="Times New Roman"/>
                <a:cs typeface="Times New Roman"/>
              </a:rPr>
              <a:t> налоговым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законодательством</a:t>
            </a:r>
            <a:r>
              <a:rPr sz="1600" spc="-10" dirty="0">
                <a:latin typeface="Times New Roman"/>
                <a:cs typeface="Times New Roman"/>
              </a:rPr>
              <a:t> Российской</a:t>
            </a:r>
            <a:r>
              <a:rPr sz="1600" spc="-5" dirty="0">
                <a:latin typeface="Times New Roman"/>
                <a:cs typeface="Times New Roman"/>
              </a:rPr>
              <a:t> Федерации,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подразделяются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федеральные, </a:t>
            </a:r>
            <a:r>
              <a:rPr sz="1600" dirty="0">
                <a:latin typeface="Times New Roman"/>
                <a:cs typeface="Times New Roman"/>
              </a:rPr>
              <a:t>региональные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местные налоги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сборы. </a:t>
            </a:r>
            <a:r>
              <a:rPr sz="1600" spc="-10" dirty="0">
                <a:latin typeface="Times New Roman"/>
                <a:cs typeface="Times New Roman"/>
              </a:rPr>
              <a:t>Зачисляются </a:t>
            </a:r>
            <a:r>
              <a:rPr sz="1600" spc="-5" dirty="0">
                <a:latin typeface="Times New Roman"/>
                <a:cs typeface="Times New Roman"/>
              </a:rPr>
              <a:t>в федеральный, </a:t>
            </a:r>
            <a:r>
              <a:rPr sz="1600" dirty="0">
                <a:latin typeface="Times New Roman"/>
                <a:cs typeface="Times New Roman"/>
              </a:rPr>
              <a:t>региональный </a:t>
            </a:r>
            <a:r>
              <a:rPr sz="1600" spc="-5" dirty="0">
                <a:latin typeface="Times New Roman"/>
                <a:cs typeface="Times New Roman"/>
              </a:rPr>
              <a:t>(областной) </a:t>
            </a:r>
            <a:r>
              <a:rPr sz="1600" dirty="0">
                <a:latin typeface="Times New Roman"/>
                <a:cs typeface="Times New Roman"/>
              </a:rPr>
              <a:t>или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местный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бюджеты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основании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нормативов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(процентов)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отчислений.</a:t>
            </a:r>
            <a:endParaRPr sz="16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6900"/>
              </a:lnSpc>
              <a:spcBef>
                <a:spcPts val="805"/>
              </a:spcBef>
            </a:pPr>
            <a:r>
              <a:rPr sz="1600" b="1" spc="-10" dirty="0">
                <a:latin typeface="Times New Roman"/>
                <a:cs typeface="Times New Roman"/>
              </a:rPr>
              <a:t>Неналоговые </a:t>
            </a:r>
            <a:r>
              <a:rPr sz="1600" b="1" spc="-25" dirty="0">
                <a:latin typeface="Times New Roman"/>
                <a:cs typeface="Times New Roman"/>
              </a:rPr>
              <a:t>доходы</a:t>
            </a:r>
            <a:r>
              <a:rPr sz="1600" spc="-25" dirty="0">
                <a:latin typeface="Times New Roman"/>
                <a:cs typeface="Times New Roman"/>
              </a:rPr>
              <a:t>: доходы </a:t>
            </a:r>
            <a:r>
              <a:rPr sz="1600" spc="-15" dirty="0">
                <a:latin typeface="Times New Roman"/>
                <a:cs typeface="Times New Roman"/>
              </a:rPr>
              <a:t>от </a:t>
            </a:r>
            <a:r>
              <a:rPr sz="1600" spc="-10" dirty="0">
                <a:latin typeface="Times New Roman"/>
                <a:cs typeface="Times New Roman"/>
              </a:rPr>
              <a:t>использования </a:t>
            </a:r>
            <a:r>
              <a:rPr sz="1600" spc="-5" dirty="0">
                <a:latin typeface="Times New Roman"/>
                <a:cs typeface="Times New Roman"/>
              </a:rPr>
              <a:t>муниципального </a:t>
            </a:r>
            <a:r>
              <a:rPr sz="1600" dirty="0">
                <a:latin typeface="Times New Roman"/>
                <a:cs typeface="Times New Roman"/>
              </a:rPr>
              <a:t>имущества; </a:t>
            </a:r>
            <a:r>
              <a:rPr sz="1600" spc="-25" dirty="0">
                <a:latin typeface="Times New Roman"/>
                <a:cs typeface="Times New Roman"/>
              </a:rPr>
              <a:t>доходы </a:t>
            </a:r>
            <a:r>
              <a:rPr sz="1600" spc="-15" dirty="0">
                <a:latin typeface="Times New Roman"/>
                <a:cs typeface="Times New Roman"/>
              </a:rPr>
              <a:t>от </a:t>
            </a:r>
            <a:r>
              <a:rPr sz="1600" spc="-10" dirty="0">
                <a:latin typeface="Times New Roman"/>
                <a:cs typeface="Times New Roman"/>
              </a:rPr>
              <a:t>платных </a:t>
            </a:r>
            <a:r>
              <a:rPr sz="1600" spc="-35" dirty="0">
                <a:latin typeface="Times New Roman"/>
                <a:cs typeface="Times New Roman"/>
              </a:rPr>
              <a:t>услуг, </a:t>
            </a:r>
            <a:r>
              <a:rPr sz="1600" spc="-10" dirty="0">
                <a:latin typeface="Times New Roman"/>
                <a:cs typeface="Times New Roman"/>
              </a:rPr>
              <a:t>оказываемых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муниципальными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учреждениями;</a:t>
            </a:r>
            <a:r>
              <a:rPr sz="1600" dirty="0">
                <a:latin typeface="Times New Roman"/>
                <a:cs typeface="Times New Roman"/>
              </a:rPr>
              <a:t> штрафы;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платежи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пользовании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природными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ресурсами;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доходы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от</a:t>
            </a:r>
            <a:r>
              <a:rPr sz="1600" spc="-10" dirty="0">
                <a:latin typeface="Times New Roman"/>
                <a:cs typeface="Times New Roman"/>
              </a:rPr>
              <a:t> продажи </a:t>
            </a:r>
            <a:r>
              <a:rPr sz="1600" spc="-5" dirty="0">
                <a:latin typeface="Times New Roman"/>
                <a:cs typeface="Times New Roman"/>
              </a:rPr>
              <a:t> муниципального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имущества;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иные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неналоговые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доходы.</a:t>
            </a:r>
            <a:endParaRPr sz="16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6900"/>
              </a:lnSpc>
              <a:spcBef>
                <a:spcPts val="800"/>
              </a:spcBef>
            </a:pPr>
            <a:r>
              <a:rPr sz="1600" b="1" spc="-10" dirty="0">
                <a:latin typeface="Times New Roman"/>
                <a:cs typeface="Times New Roman"/>
              </a:rPr>
              <a:t>Безвозмездные </a:t>
            </a:r>
            <a:r>
              <a:rPr sz="1600" b="1" spc="-5" dirty="0">
                <a:latin typeface="Times New Roman"/>
                <a:cs typeface="Times New Roman"/>
              </a:rPr>
              <a:t>поступления</a:t>
            </a:r>
            <a:r>
              <a:rPr sz="1600" spc="-5" dirty="0">
                <a:latin typeface="Times New Roman"/>
                <a:cs typeface="Times New Roman"/>
              </a:rPr>
              <a:t>: </a:t>
            </a:r>
            <a:r>
              <a:rPr sz="1600" dirty="0">
                <a:latin typeface="Times New Roman"/>
                <a:cs typeface="Times New Roman"/>
              </a:rPr>
              <a:t>дотации, </a:t>
            </a:r>
            <a:r>
              <a:rPr sz="1600" spc="-10" dirty="0">
                <a:latin typeface="Times New Roman"/>
                <a:cs typeface="Times New Roman"/>
              </a:rPr>
              <a:t>субвенции, субсидии, </a:t>
            </a:r>
            <a:r>
              <a:rPr sz="1600" dirty="0">
                <a:latin typeface="Times New Roman"/>
                <a:cs typeface="Times New Roman"/>
              </a:rPr>
              <a:t>иные </a:t>
            </a:r>
            <a:r>
              <a:rPr sz="1600" spc="-15" dirty="0">
                <a:latin typeface="Times New Roman"/>
                <a:cs typeface="Times New Roman"/>
              </a:rPr>
              <a:t>межбюджетные </a:t>
            </a:r>
            <a:r>
              <a:rPr sz="1600" dirty="0">
                <a:latin typeface="Times New Roman"/>
                <a:cs typeface="Times New Roman"/>
              </a:rPr>
              <a:t>трансферты </a:t>
            </a:r>
            <a:r>
              <a:rPr sz="1600" spc="-5" dirty="0">
                <a:latin typeface="Times New Roman"/>
                <a:cs typeface="Times New Roman"/>
              </a:rPr>
              <a:t>из других </a:t>
            </a:r>
            <a:r>
              <a:rPr sz="1600" spc="-20" dirty="0">
                <a:latin typeface="Times New Roman"/>
                <a:cs typeface="Times New Roman"/>
              </a:rPr>
              <a:t>бюджетов,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безвозмездные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поступления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от</a:t>
            </a:r>
            <a:r>
              <a:rPr sz="1600" spc="-5" dirty="0">
                <a:latin typeface="Times New Roman"/>
                <a:cs typeface="Times New Roman"/>
              </a:rPr>
              <a:t> юридических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физических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лиц,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25" dirty="0">
                <a:latin typeface="Times New Roman"/>
                <a:cs typeface="Times New Roman"/>
              </a:rPr>
              <a:t>том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числе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добровольные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пожертвования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355" y="3628642"/>
            <a:ext cx="981456" cy="322935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20680" y="3948450"/>
            <a:ext cx="419100" cy="2692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50"/>
              </a:lnSpc>
            </a:pPr>
            <a:r>
              <a:rPr sz="2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sz="2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62884" y="0"/>
            <a:ext cx="5697220" cy="1237615"/>
            <a:chOff x="3262884" y="0"/>
            <a:chExt cx="5697220" cy="1237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2884" y="0"/>
              <a:ext cx="5696712" cy="1237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0504" y="0"/>
              <a:ext cx="5647944" cy="119633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ОСНОВНЫЕ</a:t>
            </a:r>
            <a:r>
              <a:rPr spc="-100" dirty="0"/>
              <a:t> </a:t>
            </a:r>
            <a:r>
              <a:rPr spc="-335" dirty="0"/>
              <a:t>ПОНЯТИЯ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284220" y="1644395"/>
            <a:ext cx="8296909" cy="4368165"/>
            <a:chOff x="3284220" y="1644395"/>
            <a:chExt cx="8296909" cy="4368165"/>
          </a:xfrm>
        </p:grpSpPr>
        <p:sp>
          <p:nvSpPr>
            <p:cNvPr id="7" name="object 7"/>
            <p:cNvSpPr/>
            <p:nvPr/>
          </p:nvSpPr>
          <p:spPr>
            <a:xfrm>
              <a:off x="3291840" y="1652015"/>
              <a:ext cx="8281670" cy="4352925"/>
            </a:xfrm>
            <a:custGeom>
              <a:avLst/>
              <a:gdLst/>
              <a:ahLst/>
              <a:cxnLst/>
              <a:rect l="l" t="t" r="r" b="b"/>
              <a:pathLst>
                <a:path w="8281670" h="4352925">
                  <a:moveTo>
                    <a:pt x="8281415" y="0"/>
                  </a:moveTo>
                  <a:lnTo>
                    <a:pt x="0" y="0"/>
                  </a:lnTo>
                  <a:lnTo>
                    <a:pt x="0" y="4352544"/>
                  </a:lnTo>
                  <a:lnTo>
                    <a:pt x="8281415" y="4352544"/>
                  </a:lnTo>
                  <a:lnTo>
                    <a:pt x="8281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1840" y="1652015"/>
              <a:ext cx="8281670" cy="4352925"/>
            </a:xfrm>
            <a:custGeom>
              <a:avLst/>
              <a:gdLst/>
              <a:ahLst/>
              <a:cxnLst/>
              <a:rect l="l" t="t" r="r" b="b"/>
              <a:pathLst>
                <a:path w="8281670" h="4352925">
                  <a:moveTo>
                    <a:pt x="0" y="4352544"/>
                  </a:moveTo>
                  <a:lnTo>
                    <a:pt x="8281415" y="4352544"/>
                  </a:lnTo>
                  <a:lnTo>
                    <a:pt x="8281415" y="0"/>
                  </a:lnTo>
                  <a:lnTo>
                    <a:pt x="0" y="0"/>
                  </a:lnTo>
                  <a:lnTo>
                    <a:pt x="0" y="4352544"/>
                  </a:lnTo>
                  <a:close/>
                </a:path>
              </a:pathLst>
            </a:custGeom>
            <a:ln w="15239">
              <a:solidFill>
                <a:srgbClr val="8A47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51246" y="1656054"/>
            <a:ext cx="3486150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7000"/>
              </a:lnSpc>
              <a:spcBef>
                <a:spcPts val="100"/>
              </a:spcBef>
              <a:tabLst>
                <a:tab pos="344805" algn="l"/>
                <a:tab pos="2096135" algn="l"/>
                <a:tab pos="2117090" algn="l"/>
                <a:tab pos="3033395" algn="l"/>
              </a:tabLst>
            </a:pPr>
            <a:r>
              <a:rPr sz="2000" dirty="0">
                <a:latin typeface="Times New Roman"/>
                <a:cs typeface="Times New Roman"/>
              </a:rPr>
              <a:t>ме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б</a:t>
            </a:r>
            <a:r>
              <a:rPr sz="2000" spc="-10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тн</a:t>
            </a:r>
            <a:r>
              <a:rPr sz="2000" spc="-10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е		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ран</a:t>
            </a:r>
            <a:r>
              <a:rPr sz="2000" spc="3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фе</a:t>
            </a:r>
            <a:r>
              <a:rPr sz="2000" spc="-2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ты,  и	</a:t>
            </a:r>
            <a:r>
              <a:rPr sz="2000" spc="-5" dirty="0">
                <a:latin typeface="Times New Roman"/>
                <a:cs typeface="Times New Roman"/>
              </a:rPr>
              <a:t>безвозвратной	</a:t>
            </a:r>
            <a:r>
              <a:rPr sz="2000" spc="5" dirty="0">
                <a:latin typeface="Times New Roman"/>
                <a:cs typeface="Times New Roman"/>
              </a:rPr>
              <a:t>основе	</a:t>
            </a:r>
            <a:r>
              <a:rPr sz="2000" dirty="0">
                <a:latin typeface="Times New Roman"/>
                <a:cs typeface="Times New Roman"/>
              </a:rPr>
              <a:t>без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11945" y="1656054"/>
            <a:ext cx="2783840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7175">
              <a:lnSpc>
                <a:spcPct val="107000"/>
              </a:lnSpc>
              <a:spcBef>
                <a:spcPts val="100"/>
              </a:spcBef>
              <a:tabLst>
                <a:tab pos="1684655" algn="l"/>
                <a:tab pos="250571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</a:t>
            </a:r>
            <a:r>
              <a:rPr sz="2000" spc="-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ля</a:t>
            </a:r>
            <a:r>
              <a:rPr sz="2000" spc="-2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мые	</a:t>
            </a:r>
            <a:r>
              <a:rPr sz="2000" spc="-3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на 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но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" dirty="0">
                <a:latin typeface="Times New Roman"/>
                <a:cs typeface="Times New Roman"/>
              </a:rPr>
              <a:t>ц</a:t>
            </a:r>
            <a:r>
              <a:rPr sz="2000" dirty="0">
                <a:latin typeface="Times New Roman"/>
                <a:cs typeface="Times New Roman"/>
              </a:rPr>
              <a:t>елей	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1215" y="1656054"/>
            <a:ext cx="168656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  <a:tabLst>
                <a:tab pos="1360805" algn="l"/>
              </a:tabLst>
            </a:pPr>
            <a:r>
              <a:rPr sz="2000" b="1" dirty="0">
                <a:latin typeface="Times New Roman"/>
                <a:cs typeface="Times New Roman"/>
              </a:rPr>
              <a:t>Дотации	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безвозмездной </a:t>
            </a:r>
            <a:r>
              <a:rPr sz="2000" spc="-5" dirty="0">
                <a:latin typeface="Times New Roman"/>
                <a:cs typeface="Times New Roman"/>
              </a:rPr>
              <a:t> ис</a:t>
            </a: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2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1215" y="2735427"/>
            <a:ext cx="8124825" cy="316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7000"/>
              </a:lnSpc>
              <a:spcBef>
                <a:spcPts val="100"/>
              </a:spcBef>
            </a:pPr>
            <a:r>
              <a:rPr sz="2000" b="1" spc="-15" dirty="0">
                <a:latin typeface="Times New Roman"/>
                <a:cs typeface="Times New Roman"/>
              </a:rPr>
              <a:t>Субвенции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межбюджетные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трансферты,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предоставляемые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федерального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(или) </a:t>
            </a:r>
            <a:r>
              <a:rPr sz="2000" spc="-15" dirty="0">
                <a:latin typeface="Times New Roman"/>
                <a:cs typeface="Times New Roman"/>
              </a:rPr>
              <a:t>областного </a:t>
            </a:r>
            <a:r>
              <a:rPr sz="2000" spc="-25" dirty="0">
                <a:latin typeface="Times New Roman"/>
                <a:cs typeface="Times New Roman"/>
              </a:rPr>
              <a:t>бюджетов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 исполнение </a:t>
            </a:r>
            <a:r>
              <a:rPr sz="2000" spc="-10" dirty="0">
                <a:latin typeface="Times New Roman"/>
                <a:cs typeface="Times New Roman"/>
              </a:rPr>
              <a:t>переданных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государственных</a:t>
            </a:r>
            <a:r>
              <a:rPr sz="2000" spc="-10" dirty="0">
                <a:latin typeface="Times New Roman"/>
                <a:cs typeface="Times New Roman"/>
              </a:rPr>
              <a:t> полномочий.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7000"/>
              </a:lnSpc>
              <a:spcBef>
                <a:spcPts val="800"/>
              </a:spcBef>
            </a:pPr>
            <a:r>
              <a:rPr sz="2000" b="1" spc="-10" dirty="0">
                <a:latin typeface="Times New Roman"/>
                <a:cs typeface="Times New Roman"/>
              </a:rPr>
              <a:t>Субсидии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межбюджетные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трансферты,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предоставляемые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из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федерального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(или)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областного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бюджетов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софинансирование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расходов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местных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бюджетов.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7000"/>
              </a:lnSpc>
              <a:spcBef>
                <a:spcPts val="805"/>
              </a:spcBef>
            </a:pPr>
            <a:r>
              <a:rPr sz="2000" b="1" spc="-20" dirty="0">
                <a:latin typeface="Times New Roman"/>
                <a:cs typeface="Times New Roman"/>
              </a:rPr>
              <a:t>Межбюджетные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трансферты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средства,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предоставляемые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одним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бюджетом </a:t>
            </a:r>
            <a:r>
              <a:rPr sz="2000" spc="-15" dirty="0">
                <a:latin typeface="Times New Roman"/>
                <a:cs typeface="Times New Roman"/>
              </a:rPr>
              <a:t>бюджетной </a:t>
            </a:r>
            <a:r>
              <a:rPr sz="2000" dirty="0">
                <a:latin typeface="Times New Roman"/>
                <a:cs typeface="Times New Roman"/>
              </a:rPr>
              <a:t>системы </a:t>
            </a:r>
            <a:r>
              <a:rPr sz="2000" spc="-15" dirty="0">
                <a:latin typeface="Times New Roman"/>
                <a:cs typeface="Times New Roman"/>
              </a:rPr>
              <a:t>РФ </a:t>
            </a:r>
            <a:r>
              <a:rPr sz="2000" spc="-20" dirty="0">
                <a:latin typeface="Times New Roman"/>
                <a:cs typeface="Times New Roman"/>
              </a:rPr>
              <a:t>другому </a:t>
            </a:r>
            <a:r>
              <a:rPr sz="2000" spc="-25" dirty="0">
                <a:latin typeface="Times New Roman"/>
                <a:cs typeface="Times New Roman"/>
              </a:rPr>
              <a:t>бюджету </a:t>
            </a:r>
            <a:r>
              <a:rPr sz="2000" spc="-15" dirty="0">
                <a:latin typeface="Times New Roman"/>
                <a:cs typeface="Times New Roman"/>
              </a:rPr>
              <a:t>бюджетной </a:t>
            </a:r>
            <a:r>
              <a:rPr sz="2000" dirty="0">
                <a:latin typeface="Times New Roman"/>
                <a:cs typeface="Times New Roman"/>
              </a:rPr>
              <a:t>системы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РФ.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1644395"/>
            <a:ext cx="3096895" cy="4566285"/>
            <a:chOff x="0" y="1644395"/>
            <a:chExt cx="3096895" cy="456628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44395"/>
              <a:ext cx="3096768" cy="43616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5123" y="1740407"/>
              <a:ext cx="856488" cy="446989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344334" y="2020034"/>
            <a:ext cx="363220" cy="3914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spc="-15" dirty="0">
                <a:latin typeface="Times New Roman"/>
                <a:cs typeface="Times New Roman"/>
              </a:rPr>
              <a:t>Безвозмездные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поступления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764"/>
            <a:ext cx="12192000" cy="1027430"/>
            <a:chOff x="0" y="16764"/>
            <a:chExt cx="12192000" cy="102743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764"/>
              <a:ext cx="9721597" cy="1027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860"/>
              <a:ext cx="9686545" cy="9875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4459" y="16764"/>
              <a:ext cx="1962911" cy="1027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19031" y="22860"/>
              <a:ext cx="1923287" cy="9875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70235" y="16764"/>
              <a:ext cx="1921764" cy="1027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74807" y="22860"/>
              <a:ext cx="1917192" cy="98755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6801" y="231774"/>
            <a:ext cx="11659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/>
              <a:t>ОСНОВНЫЕ</a:t>
            </a:r>
            <a:r>
              <a:rPr sz="2800" spc="-30" dirty="0"/>
              <a:t> </a:t>
            </a:r>
            <a:r>
              <a:rPr sz="2800" spc="-40" dirty="0"/>
              <a:t>ПОК</a:t>
            </a:r>
            <a:r>
              <a:rPr sz="2800" spc="-45" dirty="0"/>
              <a:t>А</a:t>
            </a:r>
            <a:r>
              <a:rPr sz="2800" spc="-70" dirty="0"/>
              <a:t>З</a:t>
            </a:r>
            <a:r>
              <a:rPr sz="2800" spc="-85" dirty="0"/>
              <a:t>А</a:t>
            </a:r>
            <a:r>
              <a:rPr sz="2800" spc="-325" dirty="0"/>
              <a:t>ТЕЛИ</a:t>
            </a:r>
            <a:r>
              <a:rPr sz="2800" spc="5" dirty="0"/>
              <a:t> </a:t>
            </a:r>
            <a:r>
              <a:rPr sz="2800" spc="-120" dirty="0"/>
              <a:t>ИСПОЛНЕ</a:t>
            </a:r>
            <a:r>
              <a:rPr sz="2800" spc="-135" dirty="0"/>
              <a:t>Н</a:t>
            </a:r>
            <a:r>
              <a:rPr sz="2800" spc="-325" dirty="0"/>
              <a:t>И</a:t>
            </a:r>
            <a:r>
              <a:rPr sz="2800" spc="-300" dirty="0"/>
              <a:t>Я</a:t>
            </a:r>
            <a:r>
              <a:rPr sz="2800" spc="-20" dirty="0"/>
              <a:t> </a:t>
            </a:r>
            <a:r>
              <a:rPr sz="2800" spc="-145" dirty="0"/>
              <a:t>БЮ</a:t>
            </a:r>
            <a:r>
              <a:rPr sz="2800" spc="-120" dirty="0"/>
              <a:t>Д</a:t>
            </a:r>
            <a:r>
              <a:rPr sz="2800" spc="-245" dirty="0"/>
              <a:t>ЖЕТА</a:t>
            </a:r>
            <a:r>
              <a:rPr sz="2800" spc="-105" dirty="0"/>
              <a:t>,</a:t>
            </a:r>
            <a:r>
              <a:rPr sz="2800" spc="-15" dirty="0"/>
              <a:t> </a:t>
            </a:r>
            <a:r>
              <a:rPr sz="2800" spc="-245" dirty="0"/>
              <a:t>ТЫСЯЧ</a:t>
            </a:r>
            <a:r>
              <a:rPr sz="2800" spc="-20" dirty="0"/>
              <a:t> </a:t>
            </a:r>
            <a:r>
              <a:rPr sz="2800" spc="-185" dirty="0"/>
              <a:t>Р</a:t>
            </a:r>
            <a:r>
              <a:rPr sz="2800" spc="-195" dirty="0"/>
              <a:t>У</a:t>
            </a:r>
            <a:r>
              <a:rPr sz="2800" spc="-265" dirty="0"/>
              <a:t>Б</a:t>
            </a:r>
            <a:r>
              <a:rPr sz="2800" spc="-295" dirty="0"/>
              <a:t>Л</a:t>
            </a:r>
            <a:r>
              <a:rPr sz="2800" spc="-265" dirty="0"/>
              <a:t>ЕЙ</a:t>
            </a:r>
            <a:endParaRPr sz="2800"/>
          </a:p>
        </p:txBody>
      </p:sp>
      <p:grpSp>
        <p:nvGrpSpPr>
          <p:cNvPr id="10" name="object 10"/>
          <p:cNvGrpSpPr/>
          <p:nvPr/>
        </p:nvGrpSpPr>
        <p:grpSpPr>
          <a:xfrm>
            <a:off x="1220724" y="967739"/>
            <a:ext cx="8158480" cy="5100955"/>
            <a:chOff x="1220724" y="967739"/>
            <a:chExt cx="8158480" cy="5100955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0724" y="967739"/>
              <a:ext cx="8157972" cy="5100828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12" name="object 12"/>
            <p:cNvSpPr/>
            <p:nvPr/>
          </p:nvSpPr>
          <p:spPr>
            <a:xfrm>
              <a:off x="2430780" y="1786127"/>
              <a:ext cx="3744595" cy="382905"/>
            </a:xfrm>
            <a:custGeom>
              <a:avLst/>
              <a:gdLst/>
              <a:ahLst/>
              <a:cxnLst/>
              <a:rect l="l" t="t" r="r" b="b"/>
              <a:pathLst>
                <a:path w="3744595" h="382905">
                  <a:moveTo>
                    <a:pt x="50292" y="304800"/>
                  </a:moveTo>
                  <a:lnTo>
                    <a:pt x="0" y="0"/>
                  </a:lnTo>
                </a:path>
                <a:path w="3744595" h="382905">
                  <a:moveTo>
                    <a:pt x="3744468" y="382524"/>
                  </a:moveTo>
                  <a:lnTo>
                    <a:pt x="3592068" y="115824"/>
                  </a:lnTo>
                </a:path>
              </a:pathLst>
            </a:custGeom>
            <a:ln w="9144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56357" y="6143345"/>
            <a:ext cx="471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7264" y="6143345"/>
            <a:ext cx="460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Фа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0245" y="147650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33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36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,4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53583" y="1592071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33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686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40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02508" y="1714500"/>
            <a:ext cx="3973195" cy="439420"/>
          </a:xfrm>
          <a:custGeom>
            <a:avLst/>
            <a:gdLst/>
            <a:ahLst/>
            <a:cxnLst/>
            <a:rect l="l" t="t" r="r" b="b"/>
            <a:pathLst>
              <a:path w="3973195" h="439419">
                <a:moveTo>
                  <a:pt x="0" y="266700"/>
                </a:moveTo>
                <a:lnTo>
                  <a:pt x="406907" y="0"/>
                </a:lnTo>
              </a:path>
              <a:path w="3973195" h="439419">
                <a:moveTo>
                  <a:pt x="3694175" y="438912"/>
                </a:moveTo>
                <a:lnTo>
                  <a:pt x="3973067" y="19812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43198" y="1404365"/>
            <a:ext cx="930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15" dirty="0">
                <a:solidFill>
                  <a:srgbClr val="FFFFFF"/>
                </a:solidFill>
                <a:latin typeface="Times New Roman"/>
                <a:cs typeface="Times New Roman"/>
              </a:rPr>
              <a:t>126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06310" y="160299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33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577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50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23944" y="5591555"/>
            <a:ext cx="3947160" cy="279400"/>
          </a:xfrm>
          <a:custGeom>
            <a:avLst/>
            <a:gdLst/>
            <a:ahLst/>
            <a:cxnLst/>
            <a:rect l="l" t="t" r="r" b="b"/>
            <a:pathLst>
              <a:path w="3947159" h="279400">
                <a:moveTo>
                  <a:pt x="0" y="190500"/>
                </a:moveTo>
                <a:lnTo>
                  <a:pt x="228600" y="0"/>
                </a:lnTo>
              </a:path>
              <a:path w="3947159" h="279400">
                <a:moveTo>
                  <a:pt x="3694176" y="278892"/>
                </a:moveTo>
                <a:lnTo>
                  <a:pt x="3947159" y="2590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25010" y="5282895"/>
            <a:ext cx="9279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5" dirty="0">
                <a:solidFill>
                  <a:srgbClr val="FFFFFF"/>
                </a:solidFill>
                <a:latin typeface="Times New Roman"/>
                <a:cs typeface="Times New Roman"/>
              </a:rPr>
              <a:t>- 689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pc="5" dirty="0">
                <a:solidFill>
                  <a:srgbClr val="FFFFFF"/>
                </a:solidFill>
                <a:latin typeface="Times New Roman"/>
                <a:cs typeface="Times New Roman"/>
              </a:rPr>
              <a:t>80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54493" y="5308168"/>
            <a:ext cx="636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ru-RU"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08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695688" y="3314700"/>
            <a:ext cx="108203" cy="406908"/>
            <a:chOff x="9695688" y="3314700"/>
            <a:chExt cx="108203" cy="406908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5688" y="3314700"/>
              <a:ext cx="108203" cy="1082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5688" y="3613404"/>
              <a:ext cx="108203" cy="10820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834753" y="3200400"/>
            <a:ext cx="1214247" cy="1209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2600"/>
              </a:lnSpc>
              <a:spcBef>
                <a:spcPts val="100"/>
              </a:spcBef>
            </a:pP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Доходы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 err="1">
                <a:solidFill>
                  <a:srgbClr val="FFFFFF"/>
                </a:solidFill>
                <a:latin typeface="Times New Roman"/>
                <a:cs typeface="Times New Roman"/>
              </a:rPr>
              <a:t>Расходы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0" dirty="0" err="1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spc="15" dirty="0" err="1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фи</a:t>
            </a:r>
            <a:r>
              <a:rPr sz="1600" spc="-15" dirty="0" err="1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16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ит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(-)</a:t>
            </a:r>
          </a:p>
          <a:p>
            <a:pPr marL="12700" marR="5080" algn="just">
              <a:lnSpc>
                <a:spcPct val="1226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Профицит (+)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9" name="object 26">
            <a:extLst>
              <a:ext uri="{FF2B5EF4-FFF2-40B4-BE49-F238E27FC236}">
                <a16:creationId xmlns:a16="http://schemas.microsoft.com/office/drawing/2014/main" id="{35A169B6-8F43-A8F8-0786-C06AA0C274F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69603" y="3912109"/>
            <a:ext cx="108203" cy="108204"/>
          </a:xfrm>
          <a:prstGeom prst="rect">
            <a:avLst/>
          </a:prstGeom>
        </p:spPr>
      </p:pic>
      <p:pic>
        <p:nvPicPr>
          <p:cNvPr id="30" name="object 26">
            <a:extLst>
              <a:ext uri="{FF2B5EF4-FFF2-40B4-BE49-F238E27FC236}">
                <a16:creationId xmlns:a16="http://schemas.microsoft.com/office/drawing/2014/main" id="{26571730-7125-CCED-5D6A-321222EB70A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69603" y="4191000"/>
            <a:ext cx="108203" cy="108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183005"/>
            <a:chOff x="0" y="0"/>
            <a:chExt cx="12192000" cy="1183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264397" cy="11826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224773" cy="11445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4483" y="0"/>
              <a:ext cx="2301239" cy="1182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0580" y="0"/>
              <a:ext cx="2255520" cy="1144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5811" y="0"/>
              <a:ext cx="2266188" cy="11826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31907" y="0"/>
              <a:ext cx="2260092" cy="11445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0141" y="234822"/>
            <a:ext cx="115525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80" dirty="0"/>
              <a:t>ИСПОЛНЕНИЕ</a:t>
            </a:r>
            <a:r>
              <a:rPr sz="3300" spc="-45" dirty="0"/>
              <a:t> </a:t>
            </a:r>
            <a:r>
              <a:rPr sz="3300" spc="-229" dirty="0"/>
              <a:t>БЮДЖЕТА</a:t>
            </a:r>
            <a:r>
              <a:rPr sz="3300" spc="-40" dirty="0"/>
              <a:t> </a:t>
            </a:r>
            <a:r>
              <a:rPr sz="3300" spc="-30" dirty="0"/>
              <a:t>ПО </a:t>
            </a:r>
            <a:r>
              <a:rPr sz="3300" spc="65" dirty="0"/>
              <a:t>ДОХОДАМ,</a:t>
            </a:r>
            <a:r>
              <a:rPr sz="3300" spc="-5" dirty="0"/>
              <a:t> </a:t>
            </a:r>
            <a:r>
              <a:rPr sz="3300" spc="-285" dirty="0"/>
              <a:t>ТЫСЯЧ</a:t>
            </a:r>
            <a:r>
              <a:rPr sz="3300" spc="-15" dirty="0"/>
              <a:t> </a:t>
            </a:r>
            <a:r>
              <a:rPr sz="3300" spc="-285" dirty="0"/>
              <a:t>РУБЛЕЙ</a:t>
            </a:r>
            <a:endParaRPr sz="3300"/>
          </a:p>
        </p:txBody>
      </p:sp>
      <p:grpSp>
        <p:nvGrpSpPr>
          <p:cNvPr id="10" name="object 10"/>
          <p:cNvGrpSpPr/>
          <p:nvPr/>
        </p:nvGrpSpPr>
        <p:grpSpPr>
          <a:xfrm>
            <a:off x="1193291" y="1062227"/>
            <a:ext cx="6880859" cy="5092065"/>
            <a:chOff x="1193291" y="1062227"/>
            <a:chExt cx="6880859" cy="509206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3291" y="1062227"/>
              <a:ext cx="6880859" cy="50916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60091" y="5042916"/>
              <a:ext cx="3110865" cy="243840"/>
            </a:xfrm>
            <a:custGeom>
              <a:avLst/>
              <a:gdLst/>
              <a:ahLst/>
              <a:cxnLst/>
              <a:rect l="l" t="t" r="r" b="b"/>
              <a:pathLst>
                <a:path w="3110865" h="243839">
                  <a:moveTo>
                    <a:pt x="0" y="243839"/>
                  </a:moveTo>
                  <a:lnTo>
                    <a:pt x="152400" y="53339"/>
                  </a:lnTo>
                </a:path>
                <a:path w="3110865" h="243839">
                  <a:moveTo>
                    <a:pt x="3110484" y="228599"/>
                  </a:moveTo>
                  <a:lnTo>
                    <a:pt x="3072384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65273" y="6211925"/>
            <a:ext cx="4165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ан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80709" y="6211925"/>
            <a:ext cx="40703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99869" y="4787341"/>
            <a:ext cx="826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85" dirty="0">
                <a:solidFill>
                  <a:srgbClr val="FFFFFF"/>
                </a:solidFill>
                <a:latin typeface="Times New Roman"/>
                <a:cs typeface="Times New Roman"/>
              </a:rPr>
              <a:t>986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20234" y="4733670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735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40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50464" y="5637276"/>
            <a:ext cx="3136900" cy="222885"/>
          </a:xfrm>
          <a:custGeom>
            <a:avLst/>
            <a:gdLst/>
            <a:ahLst/>
            <a:cxnLst/>
            <a:rect l="l" t="t" r="r" b="b"/>
            <a:pathLst>
              <a:path w="3136900" h="222885">
                <a:moveTo>
                  <a:pt x="0" y="222504"/>
                </a:moveTo>
                <a:lnTo>
                  <a:pt x="38100" y="56387"/>
                </a:lnTo>
              </a:path>
              <a:path w="3136900" h="222885">
                <a:moveTo>
                  <a:pt x="3110484" y="190500"/>
                </a:moveTo>
                <a:lnTo>
                  <a:pt x="3136391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62173" y="5385612"/>
            <a:ext cx="9801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1 282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,5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60464" y="5327726"/>
            <a:ext cx="8782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1 116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50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42359" y="1225296"/>
            <a:ext cx="3465829" cy="372110"/>
          </a:xfrm>
          <a:custGeom>
            <a:avLst/>
            <a:gdLst/>
            <a:ahLst/>
            <a:cxnLst/>
            <a:rect l="l" t="t" r="r" b="b"/>
            <a:pathLst>
              <a:path w="3465829" h="372109">
                <a:moveTo>
                  <a:pt x="0" y="213359"/>
                </a:moveTo>
                <a:lnTo>
                  <a:pt x="152400" y="0"/>
                </a:lnTo>
              </a:path>
              <a:path w="3465829" h="372109">
                <a:moveTo>
                  <a:pt x="3110484" y="371855"/>
                </a:moveTo>
                <a:lnTo>
                  <a:pt x="3465575" y="14325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24605" y="91541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167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38670" y="1058671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834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,5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05800" y="3381755"/>
            <a:ext cx="108585" cy="706120"/>
            <a:chOff x="8305800" y="3381755"/>
            <a:chExt cx="108585" cy="70612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5800" y="3381755"/>
              <a:ext cx="108203" cy="1082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5800" y="3680459"/>
              <a:ext cx="108203" cy="1082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05800" y="3979163"/>
              <a:ext cx="108203" cy="10820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444610" y="3237054"/>
            <a:ext cx="2474595" cy="923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27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Налоговые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доходы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Неналоговые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доходы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Безвозмездные</a:t>
            </a:r>
            <a:r>
              <a:rPr sz="1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поступления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1625" y="211963"/>
            <a:ext cx="9047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ИСПОЛНЕНИ</a:t>
            </a:r>
            <a:r>
              <a:rPr spc="-160" dirty="0"/>
              <a:t>Е</a:t>
            </a:r>
            <a:r>
              <a:rPr spc="-20" dirty="0"/>
              <a:t> </a:t>
            </a:r>
            <a:r>
              <a:rPr spc="-250" dirty="0"/>
              <a:t>БЮДЖЕТА</a:t>
            </a:r>
            <a:r>
              <a:rPr spc="-50" dirty="0"/>
              <a:t> </a:t>
            </a:r>
            <a:r>
              <a:rPr spc="-35" dirty="0"/>
              <a:t>П</a:t>
            </a:r>
            <a:r>
              <a:rPr spc="-30" dirty="0"/>
              <a:t>О</a:t>
            </a:r>
            <a:r>
              <a:rPr spc="-50" dirty="0"/>
              <a:t> </a:t>
            </a:r>
            <a:r>
              <a:rPr spc="105" dirty="0"/>
              <a:t>ДОХОДАМ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33272" y="786383"/>
            <a:ext cx="10224770" cy="1493520"/>
            <a:chOff x="1033272" y="786383"/>
            <a:chExt cx="10224770" cy="14935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272" y="786383"/>
              <a:ext cx="4102608" cy="1112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8884" y="1298447"/>
              <a:ext cx="2689860" cy="9814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5892" y="786383"/>
              <a:ext cx="4501896" cy="1112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2672" y="1298447"/>
              <a:ext cx="2689860" cy="98145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18095" y="1010793"/>
            <a:ext cx="3780154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Неналоговые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доходы,</a:t>
            </a:r>
            <a:endParaRPr sz="32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тысяч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02307" y="2356104"/>
            <a:ext cx="2936875" cy="2936875"/>
            <a:chOff x="1702307" y="2356104"/>
            <a:chExt cx="2936875" cy="29368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8771" y="2356104"/>
              <a:ext cx="1510284" cy="15102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2307" y="2676144"/>
              <a:ext cx="2936747" cy="26167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26563" y="2356104"/>
              <a:ext cx="987551" cy="15102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21151" y="2356104"/>
              <a:ext cx="92963" cy="15102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66871" y="2371344"/>
              <a:ext cx="1432560" cy="14340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0407" y="2691384"/>
              <a:ext cx="2860547" cy="25405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66187" y="2371344"/>
              <a:ext cx="908303" cy="143408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258948" y="4743704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02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6,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90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3697" y="1010793"/>
            <a:ext cx="3381375" cy="2093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Налоговые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доходы,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тысяч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endParaRPr sz="2800" dirty="0">
              <a:latin typeface="Times New Roman"/>
              <a:cs typeface="Times New Roman"/>
            </a:endParaRPr>
          </a:p>
          <a:p>
            <a:pPr marL="470534" algn="ctr">
              <a:lnSpc>
                <a:spcPct val="100000"/>
              </a:lnSpc>
              <a:spcBef>
                <a:spcPts val="1185"/>
              </a:spcBef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90</a:t>
            </a:r>
            <a:endParaRPr sz="1800" dirty="0">
              <a:latin typeface="Times New Roman"/>
              <a:cs typeface="Times New Roman"/>
            </a:endParaRPr>
          </a:p>
          <a:p>
            <a:pPr marL="1051560">
              <a:lnSpc>
                <a:spcPct val="100000"/>
              </a:lnSpc>
              <a:spcBef>
                <a:spcPts val="1175"/>
              </a:spcBef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424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70</a:t>
            </a:r>
            <a:endParaRPr sz="1800" dirty="0">
              <a:latin typeface="Times New Roman"/>
              <a:cs typeface="Times New Roman"/>
            </a:endParaRPr>
          </a:p>
          <a:p>
            <a:pPr marL="2270125">
              <a:lnSpc>
                <a:spcPct val="100000"/>
              </a:lnSpc>
              <a:spcBef>
                <a:spcPts val="235"/>
              </a:spcBef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1 280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90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5736" y="5350764"/>
            <a:ext cx="83819" cy="8381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5736" y="5670803"/>
            <a:ext cx="83819" cy="8229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5736" y="5989320"/>
            <a:ext cx="83819" cy="8381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5736" y="6309359"/>
            <a:ext cx="83819" cy="8382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35811" y="5282310"/>
            <a:ext cx="4429760" cy="1167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Налоги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прибыль,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74700"/>
              </a:lnSpc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Налоги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товары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(работы,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услуги),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реализуемые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территории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РФ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Налоги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на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имущество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Государственная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пошлина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32189" y="4160596"/>
            <a:ext cx="655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620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51929" y="2659507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80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16930" y="2162302"/>
            <a:ext cx="6567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378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80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17788" y="2074875"/>
            <a:ext cx="6567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44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90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284976" y="4893564"/>
            <a:ext cx="82296" cy="8381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84976" y="5344667"/>
            <a:ext cx="82296" cy="8381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84976" y="5795771"/>
            <a:ext cx="82296" cy="8229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284976" y="6246876"/>
            <a:ext cx="82296" cy="82296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6385305" y="4824221"/>
            <a:ext cx="510730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использования,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находящегося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в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государтсвенной</a:t>
            </a:r>
            <a:r>
              <a:rPr sz="1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муниципальной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собственности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 оказания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платных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услуг</a:t>
            </a:r>
            <a:r>
              <a:rPr sz="1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компенсации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затрат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государства</a:t>
            </a:r>
            <a:endParaRPr sz="1200">
              <a:latin typeface="Times New Roman"/>
              <a:cs typeface="Times New Roman"/>
            </a:endParaRPr>
          </a:p>
          <a:p>
            <a:pPr marL="12700" marR="1060450">
              <a:lnSpc>
                <a:spcPct val="246700"/>
              </a:lnSpc>
            </a:pP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Доходы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продажи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материальных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нематериальных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активов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Штрафы,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санкции,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возмещение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ущерба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C800D91D-FDB5-B30B-9D96-D35D69FFC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973459"/>
              </p:ext>
            </p:extLst>
          </p:nvPr>
        </p:nvGraphicFramePr>
        <p:xfrm>
          <a:off x="6553200" y="1989788"/>
          <a:ext cx="4501896" cy="343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183005"/>
            <a:chOff x="0" y="0"/>
            <a:chExt cx="12192000" cy="1183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361933" cy="11826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322309" cy="11445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2019" y="0"/>
              <a:ext cx="2301239" cy="1182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8116" y="0"/>
              <a:ext cx="2255520" cy="1144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23347" y="0"/>
              <a:ext cx="2168652" cy="11826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29443" y="0"/>
              <a:ext cx="2162555" cy="11445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2605" y="234822"/>
            <a:ext cx="117475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80" dirty="0"/>
              <a:t>ИСПОЛНЕНИ</a:t>
            </a:r>
            <a:r>
              <a:rPr sz="3300" spc="-145" dirty="0"/>
              <a:t>Е</a:t>
            </a:r>
            <a:r>
              <a:rPr sz="3300" spc="-45" dirty="0"/>
              <a:t> </a:t>
            </a:r>
            <a:r>
              <a:rPr sz="3300" spc="-229" dirty="0"/>
              <a:t>БЮДЖЕТА</a:t>
            </a:r>
            <a:r>
              <a:rPr sz="3300" spc="-50" dirty="0"/>
              <a:t> </a:t>
            </a:r>
            <a:r>
              <a:rPr sz="3300" spc="-30" dirty="0"/>
              <a:t>П</a:t>
            </a:r>
            <a:r>
              <a:rPr sz="3300" spc="-25" dirty="0"/>
              <a:t>О</a:t>
            </a:r>
            <a:r>
              <a:rPr sz="3300" spc="-35" dirty="0"/>
              <a:t> </a:t>
            </a:r>
            <a:r>
              <a:rPr sz="3300" spc="70" dirty="0"/>
              <a:t>РА</a:t>
            </a:r>
            <a:r>
              <a:rPr sz="3300" spc="60" dirty="0"/>
              <a:t>С</a:t>
            </a:r>
            <a:r>
              <a:rPr sz="3300" spc="75" dirty="0"/>
              <a:t>ХОДА</a:t>
            </a:r>
            <a:r>
              <a:rPr sz="3300" spc="85" dirty="0"/>
              <a:t>М</a:t>
            </a:r>
            <a:r>
              <a:rPr sz="3300" spc="-110" dirty="0"/>
              <a:t>,</a:t>
            </a:r>
            <a:r>
              <a:rPr sz="3300" spc="15" dirty="0"/>
              <a:t> </a:t>
            </a:r>
            <a:r>
              <a:rPr sz="3300" spc="-225" dirty="0"/>
              <a:t>ТЫ</a:t>
            </a:r>
            <a:r>
              <a:rPr sz="3300" spc="-204" dirty="0"/>
              <a:t>С</a:t>
            </a:r>
            <a:r>
              <a:rPr sz="3300" spc="-385" dirty="0"/>
              <a:t>ЯЧ</a:t>
            </a:r>
            <a:r>
              <a:rPr sz="3300" spc="-20" dirty="0"/>
              <a:t> </a:t>
            </a:r>
            <a:r>
              <a:rPr sz="3300" spc="-285" dirty="0"/>
              <a:t>РУБЛЕЙ</a:t>
            </a:r>
            <a:endParaRPr sz="3300"/>
          </a:p>
        </p:txBody>
      </p:sp>
      <p:grpSp>
        <p:nvGrpSpPr>
          <p:cNvPr id="10" name="object 10"/>
          <p:cNvGrpSpPr/>
          <p:nvPr/>
        </p:nvGrpSpPr>
        <p:grpSpPr>
          <a:xfrm>
            <a:off x="842772" y="833627"/>
            <a:ext cx="2377440" cy="820419"/>
            <a:chOff x="842772" y="833627"/>
            <a:chExt cx="2377440" cy="820419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2772" y="949451"/>
              <a:ext cx="2377440" cy="4602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1684" y="1258823"/>
              <a:ext cx="1496567" cy="3947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4731" y="833627"/>
              <a:ext cx="1490471" cy="73913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42772" y="949452"/>
            <a:ext cx="2377440" cy="368691"/>
          </a:xfrm>
          <a:prstGeom prst="rect">
            <a:avLst/>
          </a:prstGeom>
          <a:ln w="9144">
            <a:solidFill>
              <a:srgbClr val="93BC92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94690">
              <a:lnSpc>
                <a:spcPct val="100000"/>
              </a:lnSpc>
              <a:spcBef>
                <a:spcPts val="475"/>
              </a:spcBef>
            </a:pPr>
            <a:r>
              <a:rPr sz="2000" spc="-5" dirty="0">
                <a:latin typeface="Arial MT"/>
                <a:cs typeface="Arial MT"/>
              </a:rPr>
              <a:t>6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lang="ru-RU" sz="2000" spc="-10" dirty="0">
                <a:latin typeface="Arial MT"/>
                <a:cs typeface="Arial MT"/>
              </a:rPr>
              <a:t>127</a:t>
            </a:r>
            <a:r>
              <a:rPr sz="2000" spc="-10" dirty="0">
                <a:latin typeface="Arial MT"/>
                <a:cs typeface="Arial MT"/>
              </a:rPr>
              <a:t>,</a:t>
            </a:r>
            <a:r>
              <a:rPr lang="ru-RU" sz="2000" spc="-10" dirty="0">
                <a:latin typeface="Arial MT"/>
                <a:cs typeface="Arial MT"/>
              </a:rPr>
              <a:t>50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2772" y="1409700"/>
            <a:ext cx="2377440" cy="107594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2772" y="1409700"/>
            <a:ext cx="2377440" cy="1076325"/>
          </a:xfrm>
          <a:prstGeom prst="rect">
            <a:avLst/>
          </a:prstGeom>
          <a:ln w="9144">
            <a:solidFill>
              <a:srgbClr val="93BC92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281305" indent="-173355">
              <a:lnSpc>
                <a:spcPts val="1789"/>
              </a:lnSpc>
              <a:spcBef>
                <a:spcPts val="385"/>
              </a:spcBef>
              <a:buChar char="•"/>
              <a:tabLst>
                <a:tab pos="281940" algn="l"/>
              </a:tabLst>
            </a:pPr>
            <a:r>
              <a:rPr sz="1600" spc="-10" dirty="0">
                <a:latin typeface="Times New Roman"/>
                <a:cs typeface="Times New Roman"/>
              </a:rPr>
              <a:t>Общегосударственные</a:t>
            </a:r>
            <a:endParaRPr sz="1600">
              <a:latin typeface="Times New Roman"/>
              <a:cs typeface="Times New Roman"/>
            </a:endParaRPr>
          </a:p>
          <a:p>
            <a:pPr marL="889635">
              <a:lnSpc>
                <a:spcPts val="1789"/>
              </a:lnSpc>
            </a:pPr>
            <a:r>
              <a:rPr sz="1600" dirty="0">
                <a:latin typeface="Times New Roman"/>
                <a:cs typeface="Times New Roman"/>
              </a:rPr>
              <a:t>вопросы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52444" y="833627"/>
            <a:ext cx="2377440" cy="820419"/>
            <a:chOff x="3552444" y="833627"/>
            <a:chExt cx="2377440" cy="820419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2444" y="949451"/>
              <a:ext cx="2377440" cy="4602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8140" y="1258823"/>
              <a:ext cx="1144524" cy="3947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71188" y="833627"/>
              <a:ext cx="1138427" cy="73913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552444" y="949452"/>
            <a:ext cx="2377440" cy="368691"/>
          </a:xfrm>
          <a:prstGeom prst="rect">
            <a:avLst/>
          </a:prstGeom>
          <a:ln w="9144">
            <a:solidFill>
              <a:srgbClr val="B492C2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2000" spc="-10" dirty="0">
                <a:latin typeface="Arial MT"/>
                <a:cs typeface="Arial MT"/>
              </a:rPr>
              <a:t>7</a:t>
            </a:r>
            <a:r>
              <a:rPr lang="ru-RU" sz="2000" spc="-10" dirty="0">
                <a:latin typeface="Arial MT"/>
                <a:cs typeface="Arial MT"/>
              </a:rPr>
              <a:t>03</a:t>
            </a:r>
            <a:r>
              <a:rPr sz="2000" spc="-10" dirty="0">
                <a:latin typeface="Arial MT"/>
                <a:cs typeface="Arial MT"/>
              </a:rPr>
              <a:t>,</a:t>
            </a:r>
            <a:r>
              <a:rPr lang="ru-RU" sz="2000" spc="-10" dirty="0">
                <a:latin typeface="Arial MT"/>
                <a:cs typeface="Arial MT"/>
              </a:rPr>
              <a:t>30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52444" y="1409700"/>
            <a:ext cx="2377440" cy="107594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552444" y="1409700"/>
            <a:ext cx="2377440" cy="1076325"/>
          </a:xfrm>
          <a:prstGeom prst="rect">
            <a:avLst/>
          </a:prstGeom>
          <a:ln w="9144">
            <a:solidFill>
              <a:srgbClr val="B492C2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40080" marR="19050" indent="-640715">
              <a:lnSpc>
                <a:spcPts val="1789"/>
              </a:lnSpc>
              <a:spcBef>
                <a:spcPts val="385"/>
              </a:spcBef>
              <a:buChar char="•"/>
              <a:tabLst>
                <a:tab pos="640715" algn="l"/>
              </a:tabLst>
            </a:pPr>
            <a:r>
              <a:rPr sz="1600" spc="-5" dirty="0">
                <a:latin typeface="Times New Roman"/>
                <a:cs typeface="Times New Roman"/>
              </a:rPr>
              <a:t>Национальная</a:t>
            </a:r>
            <a:endParaRPr sz="1600">
              <a:latin typeface="Times New Roman"/>
              <a:cs typeface="Times New Roman"/>
            </a:endParaRPr>
          </a:p>
          <a:p>
            <a:pPr marL="376555" marR="225425" indent="-1905" algn="ctr">
              <a:lnSpc>
                <a:spcPts val="1660"/>
              </a:lnSpc>
              <a:spcBef>
                <a:spcPts val="140"/>
              </a:spcBef>
            </a:pPr>
            <a:r>
              <a:rPr sz="1600" spc="-5" dirty="0">
                <a:latin typeface="Times New Roman"/>
                <a:cs typeface="Times New Roman"/>
              </a:rPr>
              <a:t>безопасность 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правоохранительная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деятельность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62115" y="833627"/>
            <a:ext cx="2377440" cy="820419"/>
            <a:chOff x="6262115" y="833627"/>
            <a:chExt cx="2377440" cy="820419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62115" y="949451"/>
              <a:ext cx="2377440" cy="4602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30923" y="1258823"/>
              <a:ext cx="1638300" cy="3947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33971" y="833627"/>
              <a:ext cx="1632203" cy="73913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262115" y="949452"/>
            <a:ext cx="2377440" cy="368691"/>
          </a:xfrm>
          <a:prstGeom prst="rect">
            <a:avLst/>
          </a:prstGeom>
          <a:ln w="9144">
            <a:solidFill>
              <a:srgbClr val="92ACB1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475"/>
              </a:spcBef>
            </a:pPr>
            <a:r>
              <a:rPr lang="ru-RU" sz="2000" spc="-5" dirty="0">
                <a:latin typeface="Arial MT"/>
                <a:cs typeface="Arial MT"/>
              </a:rPr>
              <a:t>5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lang="ru-RU" sz="2000" spc="-10" dirty="0">
                <a:latin typeface="Arial MT"/>
                <a:cs typeface="Arial MT"/>
              </a:rPr>
              <a:t>848</a:t>
            </a:r>
            <a:r>
              <a:rPr sz="2000" spc="-10" dirty="0">
                <a:latin typeface="Arial MT"/>
                <a:cs typeface="Arial MT"/>
              </a:rPr>
              <a:t>,</a:t>
            </a:r>
            <a:r>
              <a:rPr lang="ru-RU" sz="2000" spc="-10" dirty="0">
                <a:latin typeface="Arial MT"/>
                <a:cs typeface="Arial MT"/>
              </a:rPr>
              <a:t>20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62115" y="1409700"/>
            <a:ext cx="2377440" cy="107594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262115" y="1409700"/>
            <a:ext cx="2377440" cy="1076325"/>
          </a:xfrm>
          <a:prstGeom prst="rect">
            <a:avLst/>
          </a:prstGeom>
          <a:ln w="9144">
            <a:solidFill>
              <a:srgbClr val="92ACB1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41350" indent="-172720">
              <a:lnSpc>
                <a:spcPts val="1789"/>
              </a:lnSpc>
              <a:spcBef>
                <a:spcPts val="385"/>
              </a:spcBef>
              <a:buChar char="•"/>
              <a:tabLst>
                <a:tab pos="641350" algn="l"/>
              </a:tabLst>
            </a:pPr>
            <a:r>
              <a:rPr sz="1600" spc="-10" dirty="0">
                <a:latin typeface="Times New Roman"/>
                <a:cs typeface="Times New Roman"/>
              </a:rPr>
              <a:t>Национальная</a:t>
            </a:r>
            <a:endParaRPr sz="1600">
              <a:latin typeface="Times New Roman"/>
              <a:cs typeface="Times New Roman"/>
            </a:endParaRPr>
          </a:p>
          <a:p>
            <a:pPr marL="808355">
              <a:lnSpc>
                <a:spcPts val="1789"/>
              </a:lnSpc>
            </a:pPr>
            <a:r>
              <a:rPr sz="1600" spc="-20" dirty="0">
                <a:latin typeface="Times New Roman"/>
                <a:cs typeface="Times New Roman"/>
              </a:rPr>
              <a:t>экономика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971788" y="833627"/>
            <a:ext cx="2377440" cy="820419"/>
            <a:chOff x="8971788" y="833627"/>
            <a:chExt cx="2377440" cy="82041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71788" y="949451"/>
              <a:ext cx="2377440" cy="4602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12224" y="1258823"/>
              <a:ext cx="1496568" cy="39471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15272" y="833627"/>
              <a:ext cx="1490472" cy="73913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8971788" y="949452"/>
            <a:ext cx="2377440" cy="368691"/>
          </a:xfrm>
          <a:prstGeom prst="rect">
            <a:avLst/>
          </a:prstGeom>
          <a:ln w="9144">
            <a:solidFill>
              <a:srgbClr val="B8BD85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97230">
              <a:lnSpc>
                <a:spcPct val="100000"/>
              </a:lnSpc>
              <a:spcBef>
                <a:spcPts val="475"/>
              </a:spcBef>
            </a:pPr>
            <a:r>
              <a:rPr lang="ru-RU" sz="2000" spc="-5" dirty="0">
                <a:latin typeface="Arial MT"/>
                <a:cs typeface="Arial MT"/>
              </a:rPr>
              <a:t>12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5</a:t>
            </a:r>
            <a:r>
              <a:rPr lang="ru-RU" sz="2000" spc="-10" dirty="0">
                <a:latin typeface="Arial MT"/>
                <a:cs typeface="Arial MT"/>
              </a:rPr>
              <a:t>17</a:t>
            </a:r>
            <a:r>
              <a:rPr sz="2000" spc="-10" dirty="0">
                <a:latin typeface="Arial MT"/>
                <a:cs typeface="Arial MT"/>
              </a:rPr>
              <a:t>,</a:t>
            </a:r>
            <a:r>
              <a:rPr lang="ru-RU" sz="2000" spc="-10" dirty="0">
                <a:latin typeface="Arial MT"/>
                <a:cs typeface="Arial MT"/>
              </a:rPr>
              <a:t>00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971788" y="1409700"/>
            <a:ext cx="2377440" cy="1075944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971788" y="1409700"/>
            <a:ext cx="2377440" cy="1076325"/>
          </a:xfrm>
          <a:prstGeom prst="rect">
            <a:avLst/>
          </a:prstGeom>
          <a:ln w="9144">
            <a:solidFill>
              <a:srgbClr val="B8BD85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795655" indent="-172720">
              <a:lnSpc>
                <a:spcPts val="1789"/>
              </a:lnSpc>
              <a:spcBef>
                <a:spcPts val="385"/>
              </a:spcBef>
              <a:buChar char="•"/>
              <a:tabLst>
                <a:tab pos="796290" algn="l"/>
              </a:tabLst>
            </a:pPr>
            <a:r>
              <a:rPr sz="1600" spc="-10" dirty="0">
                <a:latin typeface="Times New Roman"/>
                <a:cs typeface="Times New Roman"/>
              </a:rPr>
              <a:t>Жилищно-</a:t>
            </a:r>
            <a:endParaRPr sz="1600" dirty="0">
              <a:latin typeface="Times New Roman"/>
              <a:cs typeface="Times New Roman"/>
            </a:endParaRPr>
          </a:p>
          <a:p>
            <a:pPr marL="835660" marR="488950" indent="-193675">
              <a:lnSpc>
                <a:spcPts val="1660"/>
              </a:lnSpc>
              <a:spcBef>
                <a:spcPts val="140"/>
              </a:spcBef>
            </a:pP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мм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льн</a:t>
            </a:r>
            <a:r>
              <a:rPr sz="1600" spc="2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е  </a:t>
            </a:r>
            <a:r>
              <a:rPr sz="1600" spc="-15" dirty="0">
                <a:latin typeface="Times New Roman"/>
                <a:cs typeface="Times New Roman"/>
              </a:rPr>
              <a:t>хозяйство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42772" y="5018532"/>
            <a:ext cx="2400300" cy="820419"/>
            <a:chOff x="842772" y="5018532"/>
            <a:chExt cx="2400300" cy="820419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2772" y="5047488"/>
              <a:ext cx="2400300" cy="6339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99031" y="5443728"/>
              <a:ext cx="1286256" cy="3947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02080" y="5018532"/>
              <a:ext cx="1280159" cy="73914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42772" y="5047488"/>
            <a:ext cx="2400300" cy="457818"/>
          </a:xfrm>
          <a:prstGeom prst="rect">
            <a:avLst/>
          </a:prstGeom>
          <a:ln w="9144">
            <a:solidFill>
              <a:srgbClr val="92ACB1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sz="2000" spc="-10" dirty="0">
                <a:latin typeface="Arial MT"/>
                <a:cs typeface="Arial MT"/>
              </a:rPr>
              <a:t>15</a:t>
            </a:r>
            <a:r>
              <a:rPr lang="ru-RU" sz="2000" spc="-10" dirty="0">
                <a:latin typeface="Arial MT"/>
                <a:cs typeface="Arial MT"/>
              </a:rPr>
              <a:t>3</a:t>
            </a:r>
            <a:r>
              <a:rPr sz="2000" spc="-10" dirty="0">
                <a:latin typeface="Arial MT"/>
                <a:cs typeface="Arial MT"/>
              </a:rPr>
              <a:t>,</a:t>
            </a:r>
            <a:r>
              <a:rPr lang="ru-RU" sz="2000" spc="-10" dirty="0">
                <a:latin typeface="Arial MT"/>
                <a:cs typeface="Arial MT"/>
              </a:rPr>
              <a:t>0</a:t>
            </a:r>
            <a:r>
              <a:rPr sz="2000" spc="-10" dirty="0">
                <a:latin typeface="Arial MT"/>
                <a:cs typeface="Arial MT"/>
              </a:rPr>
              <a:t>0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42772" y="5681471"/>
            <a:ext cx="2400300" cy="966216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842772" y="5681471"/>
            <a:ext cx="2400300" cy="966469"/>
          </a:xfrm>
          <a:prstGeom prst="rect">
            <a:avLst/>
          </a:prstGeom>
          <a:ln w="9144">
            <a:solidFill>
              <a:srgbClr val="92ACB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72135" indent="-172720">
              <a:lnSpc>
                <a:spcPts val="2010"/>
              </a:lnSpc>
              <a:spcBef>
                <a:spcPts val="445"/>
              </a:spcBef>
              <a:buChar char="•"/>
              <a:tabLst>
                <a:tab pos="572135" algn="l"/>
              </a:tabLst>
            </a:pPr>
            <a:r>
              <a:rPr sz="1800" spc="-5" dirty="0">
                <a:latin typeface="Times New Roman"/>
                <a:cs typeface="Times New Roman"/>
              </a:rPr>
              <a:t>Национальная</a:t>
            </a:r>
            <a:endParaRPr sz="1800">
              <a:latin typeface="Times New Roman"/>
              <a:cs typeface="Times New Roman"/>
            </a:endParaRPr>
          </a:p>
          <a:p>
            <a:pPr marL="871855">
              <a:lnSpc>
                <a:spcPts val="2010"/>
              </a:lnSpc>
            </a:pPr>
            <a:r>
              <a:rPr sz="1800" dirty="0">
                <a:latin typeface="Times New Roman"/>
                <a:cs typeface="Times New Roman"/>
              </a:rPr>
              <a:t>оборона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77767" y="5018532"/>
            <a:ext cx="2400300" cy="820419"/>
            <a:chOff x="3477767" y="5018532"/>
            <a:chExt cx="2400300" cy="820419"/>
          </a:xfrm>
        </p:grpSpPr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77767" y="5047488"/>
              <a:ext cx="2400300" cy="63398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28871" y="5443728"/>
              <a:ext cx="1496568" cy="39471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31919" y="5018532"/>
              <a:ext cx="1490472" cy="739140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3477767" y="5047488"/>
            <a:ext cx="2400300" cy="457818"/>
          </a:xfrm>
          <a:prstGeom prst="rect">
            <a:avLst/>
          </a:prstGeom>
          <a:ln w="9144">
            <a:solidFill>
              <a:srgbClr val="A48686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707390">
              <a:lnSpc>
                <a:spcPct val="100000"/>
              </a:lnSpc>
              <a:spcBef>
                <a:spcPts val="1170"/>
              </a:spcBef>
            </a:pPr>
            <a:r>
              <a:rPr sz="2000" spc="-5" dirty="0">
                <a:latin typeface="Arial MT"/>
                <a:cs typeface="Arial MT"/>
              </a:rPr>
              <a:t>6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lang="ru-RU" sz="2000" spc="-10" dirty="0">
                <a:latin typeface="Arial MT"/>
                <a:cs typeface="Arial MT"/>
              </a:rPr>
              <a:t>764</a:t>
            </a:r>
            <a:r>
              <a:rPr sz="2000" spc="-10" dirty="0">
                <a:latin typeface="Arial MT"/>
                <a:cs typeface="Arial MT"/>
              </a:rPr>
              <a:t>,9</a:t>
            </a:r>
            <a:r>
              <a:rPr lang="ru-RU" sz="2000" spc="-10" dirty="0">
                <a:latin typeface="Arial MT"/>
                <a:cs typeface="Arial MT"/>
              </a:rPr>
              <a:t>0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477767" y="5681471"/>
            <a:ext cx="2400300" cy="966216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3477767" y="5681471"/>
            <a:ext cx="2400300" cy="966469"/>
          </a:xfrm>
          <a:prstGeom prst="rect">
            <a:avLst/>
          </a:prstGeom>
          <a:ln w="9144">
            <a:solidFill>
              <a:srgbClr val="A48686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801370" indent="-172720">
              <a:lnSpc>
                <a:spcPts val="2010"/>
              </a:lnSpc>
              <a:spcBef>
                <a:spcPts val="445"/>
              </a:spcBef>
              <a:buChar char="•"/>
              <a:tabLst>
                <a:tab pos="802005" algn="l"/>
              </a:tabLst>
            </a:pPr>
            <a:r>
              <a:rPr sz="1800" spc="-35" dirty="0">
                <a:latin typeface="Times New Roman"/>
                <a:cs typeface="Times New Roman"/>
              </a:rPr>
              <a:t>Культура,</a:t>
            </a:r>
            <a:endParaRPr sz="1800">
              <a:latin typeface="Times New Roman"/>
              <a:cs typeface="Times New Roman"/>
            </a:endParaRPr>
          </a:p>
          <a:p>
            <a:pPr marL="472440">
              <a:lnSpc>
                <a:spcPts val="2010"/>
              </a:lnSpc>
            </a:pPr>
            <a:r>
              <a:rPr sz="1800" spc="-10" dirty="0">
                <a:latin typeface="Times New Roman"/>
                <a:cs typeface="Times New Roman"/>
              </a:rPr>
              <a:t>кинематография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213347" y="5018532"/>
            <a:ext cx="2402205" cy="820419"/>
            <a:chOff x="6213347" y="5018532"/>
            <a:chExt cx="2402205" cy="820419"/>
          </a:xfrm>
        </p:grpSpPr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13347" y="5047488"/>
              <a:ext cx="2401824" cy="63398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71131" y="5443728"/>
              <a:ext cx="1286255" cy="39471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74179" y="5018532"/>
              <a:ext cx="1280159" cy="739140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6213347" y="5047488"/>
            <a:ext cx="2402205" cy="457818"/>
          </a:xfrm>
          <a:prstGeom prst="rect">
            <a:avLst/>
          </a:prstGeom>
          <a:ln w="9144">
            <a:solidFill>
              <a:srgbClr val="93BC92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70"/>
              </a:spcBef>
            </a:pPr>
            <a:r>
              <a:rPr lang="ru-RU" sz="2000" spc="-10" dirty="0">
                <a:latin typeface="Arial MT"/>
                <a:cs typeface="Arial MT"/>
              </a:rPr>
              <a:t>716</a:t>
            </a:r>
            <a:r>
              <a:rPr sz="2000" spc="-10" dirty="0">
                <a:latin typeface="Arial MT"/>
                <a:cs typeface="Arial MT"/>
              </a:rPr>
              <a:t>,</a:t>
            </a:r>
            <a:r>
              <a:rPr lang="ru-RU" sz="2000" spc="-10" dirty="0">
                <a:latin typeface="Arial MT"/>
                <a:cs typeface="Arial MT"/>
              </a:rPr>
              <a:t>10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57" name="object 5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213347" y="5681471"/>
            <a:ext cx="2401824" cy="966216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6213347" y="5681471"/>
            <a:ext cx="2402205" cy="966469"/>
          </a:xfrm>
          <a:prstGeom prst="rect">
            <a:avLst/>
          </a:prstGeom>
          <a:ln w="9144">
            <a:solidFill>
              <a:srgbClr val="93BC92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819785" marR="542925" indent="-302260">
              <a:lnSpc>
                <a:spcPts val="1860"/>
              </a:lnSpc>
              <a:spcBef>
                <a:spcPts val="755"/>
              </a:spcBef>
              <a:buChar char="•"/>
              <a:tabLst>
                <a:tab pos="690880" algn="l"/>
              </a:tabLst>
            </a:pPr>
            <a:r>
              <a:rPr sz="1800" dirty="0">
                <a:latin typeface="Times New Roman"/>
                <a:cs typeface="Times New Roman"/>
              </a:rPr>
              <a:t>Соц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ая  </a:t>
            </a:r>
            <a:r>
              <a:rPr sz="1800" spc="-10" dirty="0">
                <a:latin typeface="Times New Roman"/>
                <a:cs typeface="Times New Roman"/>
              </a:rPr>
              <a:t>политика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950452" y="5018532"/>
            <a:ext cx="2400300" cy="820419"/>
            <a:chOff x="8950452" y="5018532"/>
            <a:chExt cx="2400300" cy="820419"/>
          </a:xfrm>
        </p:grpSpPr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950452" y="5047488"/>
              <a:ext cx="2400300" cy="63398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08236" y="5443728"/>
              <a:ext cx="1286255" cy="39471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511284" y="5018532"/>
              <a:ext cx="1280159" cy="739140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8950452" y="5047488"/>
            <a:ext cx="2400300" cy="457818"/>
          </a:xfrm>
          <a:prstGeom prst="rect">
            <a:avLst/>
          </a:prstGeom>
          <a:ln w="9144">
            <a:solidFill>
              <a:srgbClr val="B492C2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70"/>
              </a:spcBef>
            </a:pPr>
            <a:r>
              <a:rPr sz="2000" spc="-10" dirty="0">
                <a:latin typeface="Arial MT"/>
                <a:cs typeface="Arial MT"/>
              </a:rPr>
              <a:t>74</a:t>
            </a:r>
            <a:r>
              <a:rPr lang="ru-RU" sz="2000" spc="-10" dirty="0">
                <a:latin typeface="Arial MT"/>
                <a:cs typeface="Arial MT"/>
              </a:rPr>
              <a:t>7</a:t>
            </a:r>
            <a:r>
              <a:rPr sz="2000" spc="-10" dirty="0">
                <a:latin typeface="Arial MT"/>
                <a:cs typeface="Arial MT"/>
              </a:rPr>
              <a:t>,</a:t>
            </a:r>
            <a:r>
              <a:rPr lang="ru-RU" sz="2000" spc="-10" dirty="0">
                <a:latin typeface="Arial MT"/>
                <a:cs typeface="Arial MT"/>
              </a:rPr>
              <a:t>50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64" name="object 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950452" y="5681471"/>
            <a:ext cx="2400300" cy="966216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8950452" y="5681471"/>
            <a:ext cx="2400300" cy="966469"/>
          </a:xfrm>
          <a:prstGeom prst="rect">
            <a:avLst/>
          </a:prstGeom>
          <a:ln w="9144">
            <a:solidFill>
              <a:srgbClr val="B492C2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454025" marR="304165" indent="66675">
              <a:lnSpc>
                <a:spcPts val="1860"/>
              </a:lnSpc>
              <a:spcBef>
                <a:spcPts val="755"/>
              </a:spcBef>
              <a:buChar char="•"/>
              <a:tabLst>
                <a:tab pos="693420" algn="l"/>
              </a:tabLst>
            </a:pPr>
            <a:r>
              <a:rPr sz="1800" dirty="0">
                <a:latin typeface="Times New Roman"/>
                <a:cs typeface="Times New Roman"/>
              </a:rPr>
              <a:t>Физическая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культура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спорт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776215" y="2606039"/>
            <a:ext cx="2531745" cy="2548255"/>
            <a:chOff x="4776215" y="2606039"/>
            <a:chExt cx="2531745" cy="2548255"/>
          </a:xfrm>
        </p:grpSpPr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76215" y="2606039"/>
              <a:ext cx="2531364" cy="25328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16879" y="4837175"/>
              <a:ext cx="315467" cy="316992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411467" y="5042915"/>
            <a:ext cx="390143" cy="391667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930396" y="4884420"/>
            <a:ext cx="315467" cy="316992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4038599" y="2485644"/>
            <a:ext cx="4503420" cy="2427732"/>
            <a:chOff x="4030979" y="2497835"/>
            <a:chExt cx="4503420" cy="2427732"/>
          </a:xfrm>
        </p:grpSpPr>
        <p:pic>
          <p:nvPicPr>
            <p:cNvPr id="72" name="object 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150863" y="2497835"/>
              <a:ext cx="390143" cy="39014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71743" y="2877311"/>
              <a:ext cx="315467" cy="31699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286755" y="3537203"/>
              <a:ext cx="1510283" cy="26670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288279" y="3253739"/>
              <a:ext cx="1505712" cy="47091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05754" y="3371595"/>
              <a:ext cx="1271397" cy="2352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535167" y="3927347"/>
              <a:ext cx="1022604" cy="26670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536691" y="3643883"/>
              <a:ext cx="1019556" cy="41148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654166" y="3761739"/>
              <a:ext cx="784479" cy="17627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440679" y="4386071"/>
              <a:ext cx="1199387" cy="23926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443727" y="4134611"/>
              <a:ext cx="1193292" cy="38709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571743" y="4188966"/>
              <a:ext cx="1065275" cy="417832"/>
            </a:xfrm>
            <a:custGeom>
              <a:avLst/>
              <a:gdLst/>
              <a:ahLst/>
              <a:cxnLst/>
              <a:rect l="l" t="t" r="r" b="b"/>
              <a:pathLst>
                <a:path w="49529" h="118745">
                  <a:moveTo>
                    <a:pt x="22987" y="70485"/>
                  </a:moveTo>
                  <a:lnTo>
                    <a:pt x="5714" y="83312"/>
                  </a:lnTo>
                  <a:lnTo>
                    <a:pt x="3810" y="85598"/>
                  </a:lnTo>
                  <a:lnTo>
                    <a:pt x="2412" y="87883"/>
                  </a:lnTo>
                  <a:lnTo>
                    <a:pt x="1397" y="90424"/>
                  </a:lnTo>
                  <a:lnTo>
                    <a:pt x="507" y="92963"/>
                  </a:lnTo>
                  <a:lnTo>
                    <a:pt x="0" y="95757"/>
                  </a:lnTo>
                  <a:lnTo>
                    <a:pt x="0" y="98551"/>
                  </a:lnTo>
                  <a:lnTo>
                    <a:pt x="0" y="105029"/>
                  </a:lnTo>
                  <a:lnTo>
                    <a:pt x="2031" y="109981"/>
                  </a:lnTo>
                  <a:lnTo>
                    <a:pt x="6223" y="113411"/>
                  </a:lnTo>
                  <a:lnTo>
                    <a:pt x="10413" y="116839"/>
                  </a:lnTo>
                  <a:lnTo>
                    <a:pt x="16637" y="118490"/>
                  </a:lnTo>
                  <a:lnTo>
                    <a:pt x="25018" y="118490"/>
                  </a:lnTo>
                  <a:lnTo>
                    <a:pt x="33147" y="118490"/>
                  </a:lnTo>
                  <a:lnTo>
                    <a:pt x="39115" y="116712"/>
                  </a:lnTo>
                  <a:lnTo>
                    <a:pt x="43179" y="113283"/>
                  </a:lnTo>
                  <a:lnTo>
                    <a:pt x="47243" y="109855"/>
                  </a:lnTo>
                  <a:lnTo>
                    <a:pt x="49149" y="105029"/>
                  </a:lnTo>
                  <a:lnTo>
                    <a:pt x="49149" y="98806"/>
                  </a:lnTo>
                  <a:lnTo>
                    <a:pt x="49149" y="95757"/>
                  </a:lnTo>
                  <a:lnTo>
                    <a:pt x="48640" y="92963"/>
                  </a:lnTo>
                  <a:lnTo>
                    <a:pt x="47625" y="90424"/>
                  </a:lnTo>
                  <a:lnTo>
                    <a:pt x="46609" y="87883"/>
                  </a:lnTo>
                  <a:lnTo>
                    <a:pt x="27431" y="72643"/>
                  </a:lnTo>
                  <a:lnTo>
                    <a:pt x="22987" y="70485"/>
                  </a:lnTo>
                  <a:close/>
                </a:path>
                <a:path w="49529" h="118745">
                  <a:moveTo>
                    <a:pt x="24511" y="0"/>
                  </a:moveTo>
                  <a:lnTo>
                    <a:pt x="17525" y="0"/>
                  </a:lnTo>
                  <a:lnTo>
                    <a:pt x="12318" y="1524"/>
                  </a:lnTo>
                  <a:lnTo>
                    <a:pt x="8889" y="4699"/>
                  </a:lnTo>
                  <a:lnTo>
                    <a:pt x="5587" y="7874"/>
                  </a:lnTo>
                  <a:lnTo>
                    <a:pt x="3810" y="12318"/>
                  </a:lnTo>
                  <a:lnTo>
                    <a:pt x="3810" y="17906"/>
                  </a:lnTo>
                  <a:lnTo>
                    <a:pt x="3810" y="20574"/>
                  </a:lnTo>
                  <a:lnTo>
                    <a:pt x="4317" y="23113"/>
                  </a:lnTo>
                  <a:lnTo>
                    <a:pt x="5206" y="25273"/>
                  </a:lnTo>
                  <a:lnTo>
                    <a:pt x="5968" y="27558"/>
                  </a:lnTo>
                  <a:lnTo>
                    <a:pt x="26542" y="43561"/>
                  </a:lnTo>
                  <a:lnTo>
                    <a:pt x="32638" y="40005"/>
                  </a:lnTo>
                  <a:lnTo>
                    <a:pt x="37337" y="36194"/>
                  </a:lnTo>
                  <a:lnTo>
                    <a:pt x="40512" y="32131"/>
                  </a:lnTo>
                  <a:lnTo>
                    <a:pt x="43814" y="28067"/>
                  </a:lnTo>
                  <a:lnTo>
                    <a:pt x="45465" y="23494"/>
                  </a:lnTo>
                  <a:lnTo>
                    <a:pt x="45465" y="18542"/>
                  </a:lnTo>
                  <a:lnTo>
                    <a:pt x="45465" y="15620"/>
                  </a:lnTo>
                  <a:lnTo>
                    <a:pt x="45085" y="13081"/>
                  </a:lnTo>
                  <a:lnTo>
                    <a:pt x="44196" y="10794"/>
                  </a:lnTo>
                  <a:lnTo>
                    <a:pt x="43434" y="8381"/>
                  </a:lnTo>
                  <a:lnTo>
                    <a:pt x="28066" y="0"/>
                  </a:lnTo>
                  <a:lnTo>
                    <a:pt x="24511" y="0"/>
                  </a:lnTo>
                  <a:close/>
                </a:path>
              </a:pathLst>
            </a:custGeom>
            <a:ln w="3175">
              <a:solidFill>
                <a:srgbClr val="212A35"/>
              </a:solidFill>
            </a:ln>
          </p:spPr>
          <p:txBody>
            <a:bodyPr wrap="square" lIns="0" tIns="0" rIns="0" bIns="0" rtlCol="0" anchor="ctr"/>
            <a:lstStyle/>
            <a:p>
              <a:r>
                <a:rPr lang="ru-RU" dirty="0"/>
                <a:t>33 577,50</a:t>
              </a:r>
              <a:endParaRPr dirty="0"/>
            </a:p>
          </p:txBody>
        </p:sp>
        <p:pic>
          <p:nvPicPr>
            <p:cNvPr id="86" name="object 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959095" y="3988307"/>
              <a:ext cx="316991" cy="31699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030979" y="3026663"/>
              <a:ext cx="1101852" cy="110337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879591" y="2884931"/>
              <a:ext cx="390143" cy="39166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114799" y="4306823"/>
              <a:ext cx="606551" cy="60807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341108" y="3585971"/>
              <a:ext cx="315468" cy="31394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432547" y="2581655"/>
              <a:ext cx="1101852" cy="110032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995159" y="3256787"/>
              <a:ext cx="390144" cy="39014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865875" y="4607051"/>
              <a:ext cx="315467" cy="3185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122045"/>
            <a:chOff x="0" y="0"/>
            <a:chExt cx="12192000" cy="1122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560053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523477" cy="1085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5859" y="0"/>
              <a:ext cx="2164079" cy="1121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1956" y="0"/>
              <a:ext cx="2121407" cy="1085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5747" y="0"/>
              <a:ext cx="2016252" cy="11216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81843" y="0"/>
              <a:ext cx="2010155" cy="108508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553" y="227837"/>
            <a:ext cx="118173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70" dirty="0"/>
              <a:t>ИСПОЛНЕНИЕ</a:t>
            </a:r>
            <a:r>
              <a:rPr sz="3100" spc="5" dirty="0"/>
              <a:t> </a:t>
            </a:r>
            <a:r>
              <a:rPr sz="3100" spc="-185" dirty="0"/>
              <a:t>МУНИЦИПАЛЬНЫХ</a:t>
            </a:r>
            <a:r>
              <a:rPr sz="3100" spc="5" dirty="0"/>
              <a:t> </a:t>
            </a:r>
            <a:r>
              <a:rPr sz="3100" spc="-105" dirty="0"/>
              <a:t>ПРОГРАММ,</a:t>
            </a:r>
            <a:r>
              <a:rPr sz="3100" spc="10" dirty="0"/>
              <a:t> </a:t>
            </a:r>
            <a:r>
              <a:rPr sz="3100" spc="-270" dirty="0"/>
              <a:t>ТЫСЯЧ</a:t>
            </a:r>
            <a:r>
              <a:rPr sz="3100" spc="-20" dirty="0"/>
              <a:t> </a:t>
            </a:r>
            <a:r>
              <a:rPr sz="3100" spc="-270" dirty="0"/>
              <a:t>РУБЛЕЙ</a:t>
            </a:r>
            <a:endParaRPr sz="3100"/>
          </a:p>
        </p:txBody>
      </p:sp>
      <p:grpSp>
        <p:nvGrpSpPr>
          <p:cNvPr id="10" name="object 10"/>
          <p:cNvGrpSpPr/>
          <p:nvPr/>
        </p:nvGrpSpPr>
        <p:grpSpPr>
          <a:xfrm>
            <a:off x="5734812" y="1187196"/>
            <a:ext cx="3304032" cy="5113020"/>
            <a:chOff x="5734812" y="1187196"/>
            <a:chExt cx="3304032" cy="511302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34812" y="5484875"/>
              <a:ext cx="3047999" cy="5394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4812" y="4916424"/>
              <a:ext cx="2840736" cy="5394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4812" y="5500116"/>
              <a:ext cx="3008376" cy="4617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34812" y="4933187"/>
              <a:ext cx="2801112" cy="4617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34812" y="3781044"/>
              <a:ext cx="2708147" cy="5394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34812" y="3212591"/>
              <a:ext cx="2697480" cy="5394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34812" y="3796284"/>
              <a:ext cx="2670047" cy="4617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34812" y="3227831"/>
              <a:ext cx="2659380" cy="4632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34812" y="2077212"/>
              <a:ext cx="3304032" cy="5394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34812" y="1508760"/>
              <a:ext cx="3008376" cy="5394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34812" y="2092452"/>
              <a:ext cx="3264408" cy="4617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34812" y="1524000"/>
              <a:ext cx="2970276" cy="4632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36336" y="1187196"/>
              <a:ext cx="0" cy="5113020"/>
            </a:xfrm>
            <a:custGeom>
              <a:avLst/>
              <a:gdLst/>
              <a:ahLst/>
              <a:cxnLst/>
              <a:rect l="l" t="t" r="r" b="b"/>
              <a:pathLst>
                <a:path h="5113020">
                  <a:moveTo>
                    <a:pt x="0" y="51130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803385" y="5573674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630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64042" y="3869182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850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59036" y="2164841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082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50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96376" y="5005578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512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54008" y="3301110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841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64269" y="1596644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5 757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77516" y="5301741"/>
            <a:ext cx="3046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сферы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культуры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спорта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7414" y="3363595"/>
            <a:ext cx="4316095" cy="7353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220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Создание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условий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эффективного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выполнения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органами местного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самоуправления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своих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полномочий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63700" y="1775536"/>
            <a:ext cx="3860165" cy="50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Содержание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ремонт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автомобильных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дорог</a:t>
            </a:r>
            <a:endParaRPr sz="1600" dirty="0">
              <a:latin typeface="Times New Roman"/>
              <a:cs typeface="Times New Roman"/>
            </a:endParaRPr>
          </a:p>
          <a:p>
            <a:pPr marL="3175" algn="ctr">
              <a:lnSpc>
                <a:spcPts val="1880"/>
              </a:lnSpc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общего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пользования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местного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значения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671047" y="3418332"/>
            <a:ext cx="121920" cy="12039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671047" y="3744467"/>
            <a:ext cx="121920" cy="121919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0830559" y="3266059"/>
            <a:ext cx="528320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Фа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т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План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650</Words>
  <Application>Microsoft Office PowerPoint</Application>
  <PresentationFormat>Широкоэкранный</PresentationFormat>
  <Paragraphs>117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 MT</vt:lpstr>
      <vt:lpstr>Calibri</vt:lpstr>
      <vt:lpstr>Tahoma</vt:lpstr>
      <vt:lpstr>Times New Roman</vt:lpstr>
      <vt:lpstr>Office Theme</vt:lpstr>
      <vt:lpstr>Презентация PowerPoint</vt:lpstr>
      <vt:lpstr>Презентация PowerPoint</vt:lpstr>
      <vt:lpstr>ОСНОВНЫЕ ПОНЯТИЯ</vt:lpstr>
      <vt:lpstr>ОСНОВНЫЕ ПОНЯТИЯ</vt:lpstr>
      <vt:lpstr>ОСНОВНЫЕ ПОКАЗАТЕЛИ ИСПОЛНЕНИЯ БЮДЖЕТА, ТЫСЯЧ РУБЛЕЙ</vt:lpstr>
      <vt:lpstr>ИСПОЛНЕНИЕ БЮДЖЕТА ПО ДОХОДАМ, ТЫСЯЧ РУБЛЕЙ</vt:lpstr>
      <vt:lpstr>ИСПОЛНЕНИЕ БЮДЖЕТА ПО ДОХОДАМ</vt:lpstr>
      <vt:lpstr>ИСПОЛНЕНИЕ БЮДЖЕТА ПО РАСХОДАМ, ТЫСЯЧ РУБЛЕЙ</vt:lpstr>
      <vt:lpstr>ИСПОЛНЕНИЕ МУНИЦИПАЛЬНЫХ ПРОГРАММ, ТЫСЯЧ РУБЛЕЙ</vt:lpstr>
      <vt:lpstr>ИСПОЛНЕНИЕ МУНИЦИПАЛЬНЫХ ПРОГРАММ, ТЫСЯЧ РУБЛЕЙ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 Борского сельского поселения  2020 год</dc:title>
  <dc:creator>Мария Булавко</dc:creator>
  <cp:lastModifiedBy>User</cp:lastModifiedBy>
  <cp:revision>4</cp:revision>
  <dcterms:created xsi:type="dcterms:W3CDTF">2022-06-07T09:51:26Z</dcterms:created>
  <dcterms:modified xsi:type="dcterms:W3CDTF">2022-06-07T14:59:12Z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2022-06-07T00:00:00Z</vt:filetime>
  </property>
</Properties>
</file>