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89" r:id="rId7"/>
    <p:sldId id="291" r:id="rId8"/>
    <p:sldId id="293" r:id="rId9"/>
    <p:sldId id="294" r:id="rId10"/>
    <p:sldId id="295" r:id="rId11"/>
    <p:sldId id="301" r:id="rId12"/>
    <p:sldId id="302" r:id="rId13"/>
    <p:sldId id="303" r:id="rId14"/>
    <p:sldId id="319" r:id="rId15"/>
    <p:sldId id="32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F5ED"/>
    <a:srgbClr val="6AA343"/>
    <a:srgbClr val="D7C7B7"/>
    <a:srgbClr val="B1F951"/>
    <a:srgbClr val="E4FDC3"/>
    <a:srgbClr val="3A7682"/>
    <a:srgbClr val="E6DEF6"/>
    <a:srgbClr val="CDBDED"/>
    <a:srgbClr val="65ADBB"/>
    <a:srgbClr val="489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0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87;&#1086;&#1082;&#1072;&#1079;&#1072;&#1090;&#1077;&#1083;&#108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87;&#1086;&#1082;&#1072;&#1079;&#1072;&#1090;&#1077;&#1083;&#108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87;&#1086;&#1082;&#1072;&#1079;&#1072;&#1090;&#1077;&#1083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87;&#1086;&#1082;&#1072;&#1079;&#1072;&#1090;&#1077;&#1083;&#108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87;&#1086;&#1082;&#1072;&#1079;&#1072;&#1090;&#1077;&#1083;&#1080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87;&#1086;&#1082;&#1072;&#1079;&#1072;&#1090;&#1077;&#1083;&#1080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87;&#1086;&#1082;&#1072;&#1079;&#1072;&#1090;&#1077;&#1083;&#1080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общие!$B$4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6.0606067836562758E-3"/>
                  <c:y val="-4.9150038385100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151516959140654E-2"/>
                  <c:y val="-6.2084259012758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2121213567312522E-2"/>
                  <c:y val="-4.3976350134037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общие!$C$3:$E$3</c:f>
              <c:strCache>
                <c:ptCount val="3"/>
                <c:pt idx="0">
                  <c:v>Прогноз на 2023 год</c:v>
                </c:pt>
                <c:pt idx="1">
                  <c:v>Прогноз на 2024 год</c:v>
                </c:pt>
                <c:pt idx="2">
                  <c:v>Прогноз на 2025 год</c:v>
                </c:pt>
              </c:strCache>
            </c:strRef>
          </c:cat>
          <c:val>
            <c:numRef>
              <c:f>общие!$C$4:$E$4</c:f>
              <c:numCache>
                <c:formatCode>#\ ##0.0</c:formatCode>
                <c:ptCount val="3"/>
                <c:pt idx="0">
                  <c:v>30595.5</c:v>
                </c:pt>
                <c:pt idx="1">
                  <c:v>27363</c:v>
                </c:pt>
                <c:pt idx="2">
                  <c:v>27085</c:v>
                </c:pt>
              </c:numCache>
            </c:numRef>
          </c:val>
        </c:ser>
        <c:ser>
          <c:idx val="1"/>
          <c:order val="1"/>
          <c:tx>
            <c:strRef>
              <c:f>общие!$B$5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4.8484854269250088E-2"/>
                  <c:y val="-3.8802661882974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333337310109436E-2"/>
                  <c:y val="-3.6215817757442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6363640701937677E-2"/>
                  <c:y val="-3.3628973631910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общие!$C$3:$E$3</c:f>
              <c:strCache>
                <c:ptCount val="3"/>
                <c:pt idx="0">
                  <c:v>Прогноз на 2023 год</c:v>
                </c:pt>
                <c:pt idx="1">
                  <c:v>Прогноз на 2024 год</c:v>
                </c:pt>
                <c:pt idx="2">
                  <c:v>Прогноз на 2025 год</c:v>
                </c:pt>
              </c:strCache>
            </c:strRef>
          </c:cat>
          <c:val>
            <c:numRef>
              <c:f>общие!$C$5:$E$5</c:f>
              <c:numCache>
                <c:formatCode>#\ ##0.0</c:formatCode>
                <c:ptCount val="3"/>
                <c:pt idx="0">
                  <c:v>30595.5</c:v>
                </c:pt>
                <c:pt idx="1">
                  <c:v>27363</c:v>
                </c:pt>
                <c:pt idx="2">
                  <c:v>27085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795886048"/>
        <c:axId val="-795875712"/>
        <c:axId val="0"/>
      </c:bar3DChart>
      <c:catAx>
        <c:axId val="-79588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795875712"/>
        <c:crosses val="autoZero"/>
        <c:auto val="1"/>
        <c:lblAlgn val="ctr"/>
        <c:lblOffset val="100"/>
        <c:noMultiLvlLbl val="0"/>
      </c:catAx>
      <c:valAx>
        <c:axId val="-795875712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-79588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38100">
      <a:solidFill>
        <a:srgbClr val="E3F5ED"/>
      </a:solidFill>
      <a:prstDash val="dash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'Динамика доходов бюджета '!$A$4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1.9862057947403689E-2"/>
                  <c:y val="-3.2588457132953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167103668032469E-3"/>
                  <c:y val="-3.2588457132954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557012226774898E-3"/>
                  <c:y val="-3.5095261527796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'Динамика доходов бюджета '!$B$3:$D$3</c:f>
              <c:strCache>
                <c:ptCount val="3"/>
                <c:pt idx="0">
                  <c:v>прогноз 2023</c:v>
                </c:pt>
                <c:pt idx="1">
                  <c:v>прогноз 2024</c:v>
                </c:pt>
                <c:pt idx="2">
                  <c:v>прогноз 2025</c:v>
                </c:pt>
              </c:strCache>
            </c:strRef>
          </c:cat>
          <c:val>
            <c:numRef>
              <c:f>'Динамика доходов бюджета '!$B$4:$D$4</c:f>
              <c:numCache>
                <c:formatCode>#\ ##0.0</c:formatCode>
                <c:ptCount val="3"/>
                <c:pt idx="0">
                  <c:v>23928.6</c:v>
                </c:pt>
                <c:pt idx="1">
                  <c:v>20654.7</c:v>
                </c:pt>
                <c:pt idx="2">
                  <c:v>20334.5</c:v>
                </c:pt>
              </c:numCache>
            </c:numRef>
          </c:val>
        </c:ser>
        <c:ser>
          <c:idx val="1"/>
          <c:order val="1"/>
          <c:tx>
            <c:strRef>
              <c:f>'Динамика доходов бюджета '!$A$5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3.8196265283468589E-2"/>
                  <c:y val="-3.0081652738111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1251966506146112E-2"/>
                  <c:y val="-2.7574848343268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5140564060791128E-2"/>
                  <c:y val="-3.5095261527796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'Динамика доходов бюджета '!$B$3:$D$3</c:f>
              <c:strCache>
                <c:ptCount val="3"/>
                <c:pt idx="0">
                  <c:v>прогноз 2023</c:v>
                </c:pt>
                <c:pt idx="1">
                  <c:v>прогноз 2024</c:v>
                </c:pt>
                <c:pt idx="2">
                  <c:v>прогноз 2025</c:v>
                </c:pt>
              </c:strCache>
            </c:strRef>
          </c:cat>
          <c:val>
            <c:numRef>
              <c:f>'Динамика доходов бюджета '!$B$5:$D$5</c:f>
              <c:numCache>
                <c:formatCode>#\ ##0.0</c:formatCode>
                <c:ptCount val="3"/>
                <c:pt idx="0">
                  <c:v>6080.2</c:v>
                </c:pt>
                <c:pt idx="1">
                  <c:v>6121.6</c:v>
                </c:pt>
                <c:pt idx="2">
                  <c:v>6163.8</c:v>
                </c:pt>
              </c:numCache>
            </c:numRef>
          </c:val>
        </c:ser>
        <c:ser>
          <c:idx val="2"/>
          <c:order val="2"/>
          <c:tx>
            <c:strRef>
              <c:f>'Динамика доходов бюджета '!$A$6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2.5973460392758635E-2"/>
                  <c:y val="-2.0054435158740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612713449452276E-2"/>
                  <c:y val="-2.7574848343268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1251966506146112E-2"/>
                  <c:y val="-2.5068043948426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'Динамика доходов бюджета '!$B$3:$D$3</c:f>
              <c:strCache>
                <c:ptCount val="3"/>
                <c:pt idx="0">
                  <c:v>прогноз 2023</c:v>
                </c:pt>
                <c:pt idx="1">
                  <c:v>прогноз 2024</c:v>
                </c:pt>
                <c:pt idx="2">
                  <c:v>прогноз 2025</c:v>
                </c:pt>
              </c:strCache>
            </c:strRef>
          </c:cat>
          <c:val>
            <c:numRef>
              <c:f>'Динамика доходов бюджета '!$B$6:$D$6</c:f>
              <c:numCache>
                <c:formatCode>#\ ##0.0</c:formatCode>
                <c:ptCount val="3"/>
                <c:pt idx="0">
                  <c:v>586.70000000000005</c:v>
                </c:pt>
                <c:pt idx="1">
                  <c:v>586.70000000000005</c:v>
                </c:pt>
                <c:pt idx="2">
                  <c:v>586.70000000000005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795881696"/>
        <c:axId val="-795887680"/>
        <c:axId val="0"/>
      </c:bar3DChart>
      <c:catAx>
        <c:axId val="-79588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795887680"/>
        <c:crosses val="autoZero"/>
        <c:auto val="1"/>
        <c:lblAlgn val="ctr"/>
        <c:lblOffset val="100"/>
        <c:noMultiLvlLbl val="0"/>
      </c:catAx>
      <c:valAx>
        <c:axId val="-795887680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-795881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38100">
      <a:solidFill>
        <a:srgbClr val="E3F5ED"/>
      </a:solidFill>
      <a:prstDash val="dash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805710493257624"/>
          <c:y val="4.600236712967868E-2"/>
          <c:w val="0.51391221554354516"/>
          <c:h val="0.72603054810733769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8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explosion val="14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explosion val="8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'структура налоговых доходов'!$B$3:$B$7</c:f>
              <c:strCache>
                <c:ptCount val="5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'структура налоговых доходов'!$C$3:$C$7</c:f>
              <c:numCache>
                <c:formatCode>#\ ##0.0</c:formatCode>
                <c:ptCount val="5"/>
                <c:pt idx="0">
                  <c:v>1171.2</c:v>
                </c:pt>
                <c:pt idx="1">
                  <c:v>3710.3</c:v>
                </c:pt>
                <c:pt idx="2">
                  <c:v>205.1</c:v>
                </c:pt>
                <c:pt idx="3">
                  <c:v>988.6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310421184837229E-3"/>
          <c:y val="0.7129582691518811"/>
          <c:w val="0.66000257320776079"/>
          <c:h val="0.286686933063839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'структура неналоговых доходов'!$B$5:$B$6</c:f>
              <c:strCache>
                <c:ptCount val="2"/>
                <c:pt idx="0">
                  <c:v>Доходы от сдачи в аренду имущества, составляющего казну поселения (за исключением земельных участков)</c:v>
                </c:pt>
                <c:pt idx="1">
                  <c:v>Прочие доходы от использования имущества и прав, находящихся в государственной и муниципальной собственности  ( за исключением имущества муниципальных автономных учреждений, а также имущества муниципальных унитарных предприятий, в том числе казенных) </c:v>
                </c:pt>
              </c:strCache>
            </c:strRef>
          </c:cat>
          <c:val>
            <c:numRef>
              <c:f>'структура неналоговых доходов'!$C$5:$C$6</c:f>
              <c:numCache>
                <c:formatCode>General</c:formatCode>
                <c:ptCount val="2"/>
                <c:pt idx="0">
                  <c:v>278.39999999999998</c:v>
                </c:pt>
                <c:pt idx="1">
                  <c:v>308.3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745344503818806E-2"/>
          <c:y val="0.74322668606556175"/>
          <c:w val="0.89232361348883538"/>
          <c:h val="0.213684403568315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explosion val="16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explosion val="21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explosion val="12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'струтктура безвозмездных доходо'!$B$5:$B$8</c:f>
              <c:strCache>
                <c:ptCount val="4"/>
                <c:pt idx="0">
                  <c:v>Дотации бюджетам поселений на выравнивание бюджетной обеспеченности</c:v>
                </c:pt>
                <c:pt idx="1">
                  <c:v>Субсидии бюджетам сельских поселений</c:v>
                </c:pt>
                <c:pt idx="2">
                  <c:v>Субвенции бюджетам субъектов Российской Федерации и муниципальных образований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'струтктура безвозмездных доходо'!$C$5:$C$8</c:f>
              <c:numCache>
                <c:formatCode>#\ ##0.0</c:formatCode>
                <c:ptCount val="4"/>
                <c:pt idx="0">
                  <c:v>14128.6</c:v>
                </c:pt>
                <c:pt idx="1">
                  <c:v>5657.77</c:v>
                </c:pt>
                <c:pt idx="2">
                  <c:v>157.6</c:v>
                </c:pt>
                <c:pt idx="3">
                  <c:v>3984.6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1.2133459317493597E-2"/>
          <c:y val="0.52070171831731982"/>
          <c:w val="0.39825753151389676"/>
          <c:h val="0.445724957611182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"/>
                  <c:y val="-5.2421580580074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495106300768483E-3"/>
                  <c:y val="-5.7187178814626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5.7187178814626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'Динамика расходов бюджета '!$C$3:$E$3</c:f>
              <c:strCache>
                <c:ptCount val="3"/>
                <c:pt idx="0">
                  <c:v>прогноз 2023</c:v>
                </c:pt>
                <c:pt idx="1">
                  <c:v>прогноз 2024</c:v>
                </c:pt>
                <c:pt idx="2">
                  <c:v>прогноз 2025</c:v>
                </c:pt>
              </c:strCache>
            </c:strRef>
          </c:cat>
          <c:val>
            <c:numRef>
              <c:f>'Динамика расходов бюджета '!$C$4:$E$4</c:f>
              <c:numCache>
                <c:formatCode>#\ ##0.0</c:formatCode>
                <c:ptCount val="3"/>
                <c:pt idx="0">
                  <c:v>30595.5</c:v>
                </c:pt>
                <c:pt idx="1">
                  <c:v>26834.799999999999</c:v>
                </c:pt>
                <c:pt idx="2">
                  <c:v>26012.799999999999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603437168"/>
        <c:axId val="-603434448"/>
        <c:axId val="0"/>
      </c:bar3DChart>
      <c:catAx>
        <c:axId val="-60343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603434448"/>
        <c:crosses val="autoZero"/>
        <c:auto val="1"/>
        <c:lblAlgn val="ctr"/>
        <c:lblOffset val="100"/>
        <c:noMultiLvlLbl val="0"/>
      </c:catAx>
      <c:valAx>
        <c:axId val="-603434448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-603437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8100">
      <a:solidFill>
        <a:srgbClr val="E3F5ED"/>
      </a:solidFill>
      <a:prstDash val="dash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explosion val="1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explosion val="14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explosion val="2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explosion val="14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5"/>
            <c:bubble3D val="0"/>
            <c:explosion val="12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6"/>
            <c:bubble3D val="0"/>
            <c:explosion val="15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7"/>
            <c:bubble3D val="0"/>
            <c:explosion val="12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1"/>
              <c:layout>
                <c:manualLayout>
                  <c:x val="5.439181810005525E-2"/>
                  <c:y val="-3.455628102582632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9282979738928789E-2"/>
                  <c:y val="4.1467537230991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5185681675096737E-2"/>
                  <c:y val="-7.602381825681792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6478888788956414E-2"/>
                  <c:y val="-0.1151876034194211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'структура расходов'!$B$3:$B$10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 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Физическая культура  и спорт</c:v>
                </c:pt>
              </c:strCache>
            </c:strRef>
          </c:cat>
          <c:val>
            <c:numRef>
              <c:f>'структура расходов'!$C$3:$C$10</c:f>
              <c:numCache>
                <c:formatCode>General</c:formatCode>
                <c:ptCount val="8"/>
                <c:pt idx="0" formatCode="#,##0.00">
                  <c:v>7921.2</c:v>
                </c:pt>
                <c:pt idx="1">
                  <c:v>154.1</c:v>
                </c:pt>
                <c:pt idx="2">
                  <c:v>153.5</c:v>
                </c:pt>
                <c:pt idx="3" formatCode="#,##0.00">
                  <c:v>5922.1</c:v>
                </c:pt>
                <c:pt idx="4" formatCode="#,##0.00">
                  <c:v>4847.5</c:v>
                </c:pt>
                <c:pt idx="5" formatCode="#,##0.00">
                  <c:v>9359.6</c:v>
                </c:pt>
                <c:pt idx="6">
                  <c:v>959.2</c:v>
                </c:pt>
                <c:pt idx="7" formatCode="#,##0.00">
                  <c:v>1278.3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848A5-FBFE-4FFD-BC05-37A4006DAE98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1ADE1-971C-4FB5-BACD-6C407ED96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029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59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09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80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00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4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5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4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65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31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42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19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C556A-B809-4BD5-9FF1-51036B9B5290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83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18904" y="426720"/>
            <a:ext cx="10132193" cy="34163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5400" b="1" dirty="0" smtClean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юджет </a:t>
            </a:r>
            <a:r>
              <a:rPr lang="ru-RU" sz="5400" b="1" dirty="0" err="1" smtClean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Цвылевского</a:t>
            </a:r>
            <a:r>
              <a:rPr lang="ru-RU" sz="5400" b="1" dirty="0" smtClean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на 2023 год и на плановый период 2024 и 2025 годов</a:t>
            </a:r>
            <a:endParaRPr lang="ru-RU" sz="5400" b="1" dirty="0">
              <a:solidFill>
                <a:srgbClr val="6AA343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611406" y="3750949"/>
            <a:ext cx="4947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32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12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7839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ДОХОДОВ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798176"/>
              </p:ext>
            </p:extLst>
          </p:nvPr>
        </p:nvGraphicFramePr>
        <p:xfrm>
          <a:off x="689065" y="1691889"/>
          <a:ext cx="4648199" cy="1866900"/>
        </p:xfrm>
        <a:graphic>
          <a:graphicData uri="http://schemas.openxmlformats.org/drawingml/2006/table">
            <a:tbl>
              <a:tblPr/>
              <a:tblGrid>
                <a:gridCol w="240971"/>
                <a:gridCol w="2235321"/>
                <a:gridCol w="722912"/>
                <a:gridCol w="713400"/>
                <a:gridCol w="735595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дохода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Прогноз на 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Прогноз на 2024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Прогноз на 2025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Дотации бюджетам поселений на выравнивание бюджетной обеспеченности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14 128,6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14 418,5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14 692,7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сельских поселений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5 657,8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1 960,9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1 842,2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3 984,6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4 112,5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3 796,1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944984" y="1322557"/>
            <a:ext cx="1536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279230"/>
              </p:ext>
            </p:extLst>
          </p:nvPr>
        </p:nvGraphicFramePr>
        <p:xfrm>
          <a:off x="3735977" y="1099485"/>
          <a:ext cx="7326847" cy="5214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617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345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0023364"/>
              </p:ext>
            </p:extLst>
          </p:nvPr>
        </p:nvGraphicFramePr>
        <p:xfrm>
          <a:off x="2399210" y="1079421"/>
          <a:ext cx="7267304" cy="5329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238308" y="666104"/>
            <a:ext cx="1536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25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205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523905"/>
              </p:ext>
            </p:extLst>
          </p:nvPr>
        </p:nvGraphicFramePr>
        <p:xfrm>
          <a:off x="1748518" y="1062225"/>
          <a:ext cx="8405676" cy="5512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788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908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ПО МУНИЦИПАЛЬНЫМ ПРОГРАММАМ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858868"/>
              </p:ext>
            </p:extLst>
          </p:nvPr>
        </p:nvGraphicFramePr>
        <p:xfrm>
          <a:off x="1689300" y="1156577"/>
          <a:ext cx="8128468" cy="5176845"/>
        </p:xfrm>
        <a:graphic>
          <a:graphicData uri="http://schemas.openxmlformats.org/drawingml/2006/table">
            <a:tbl>
              <a:tblPr/>
              <a:tblGrid>
                <a:gridCol w="264340"/>
                <a:gridCol w="4879284"/>
                <a:gridCol w="1013305"/>
                <a:gridCol w="969248"/>
                <a:gridCol w="1002291"/>
              </a:tblGrid>
              <a:tr h="3147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муниципальной программы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2025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сферы культуры и спорта в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Цвылевском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сельском поселении"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10 637,9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10 834,7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10 834,7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62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"Создание условий для эффективного выполнения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органами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местного самоуправления своих полномочий на территории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Цвылевского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сельского поселения"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5 507,9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1 676,5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1 532,3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8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"Обеспечение устойчивого функционирования и развития коммунальной и инженерной инфраструктуры в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Цвылевском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сельском поселении"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"Содержание и ремонт автомобильных дорог общего пользования местного значения в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Цвылевском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сельском поселении"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4 651,7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4 811,7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4 811,7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8584817" y="803702"/>
            <a:ext cx="1536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19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10606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ОБЩЕСТВЕННО-ЗНАЧИМЫХ ОБЪЕКТАХ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83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18904" y="653143"/>
            <a:ext cx="10132193" cy="92333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b="1" dirty="0">
              <a:solidFill>
                <a:srgbClr val="6AA343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38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3" y="7069"/>
            <a:ext cx="11995694" cy="6843863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5878286" y="4585984"/>
            <a:ext cx="6069874" cy="2046714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Площадь территории – </a:t>
            </a:r>
            <a:r>
              <a:rPr lang="ru-RU" sz="2000" b="1" dirty="0" smtClean="0">
                <a:solidFill>
                  <a:srgbClr val="3A7682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1 085 </a:t>
            </a:r>
            <a:r>
              <a:rPr lang="ru-RU" sz="2000" dirty="0" smtClean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</a:t>
            </a:r>
            <a:r>
              <a:rPr lang="ru-RU" sz="2000" baseline="30000" dirty="0" smtClean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sz="2000" dirty="0">
              <a:solidFill>
                <a:srgbClr val="3A768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Численность населения – </a:t>
            </a:r>
            <a:r>
              <a:rPr lang="ru-RU" sz="2000" b="1" dirty="0" smtClean="0">
                <a:solidFill>
                  <a:srgbClr val="3A7682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1 859 </a:t>
            </a:r>
            <a:r>
              <a:rPr lang="ru-RU" sz="2000" dirty="0" smtClean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состав </a:t>
            </a:r>
            <a:r>
              <a:rPr lang="ru-RU" sz="2000" b="1" dirty="0" err="1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Цвылевского</a:t>
            </a:r>
            <a:r>
              <a:rPr lang="ru-RU" sz="2000" b="1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входят: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31 населенный пункт, центр поселения – пос. </a:t>
            </a:r>
            <a:r>
              <a:rPr lang="ru-RU" sz="2000" dirty="0" err="1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Цвылево</a:t>
            </a:r>
            <a:endParaRPr lang="ru-RU" sz="2000" dirty="0">
              <a:solidFill>
                <a:srgbClr val="3A768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6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61555" y="1184366"/>
            <a:ext cx="11268891" cy="2280881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1003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поступающие в бюджет денежные средства.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выплачиваемые из бюджета денежные средства на исполнение бюджетных обязательств.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Профицит бюджета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превышение доходов бюджета над его расходами.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Дефицит бюджета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превышение расходов бюджета над его доходами.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8033" y="4017919"/>
            <a:ext cx="11242413" cy="2405274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Налоговые доходы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предусматриваются налоговым законодательством Российской Федерации, подразделяются на федеральные, региональные и местные налоги и сборы. Зачисляются в федеральный, региональный (областной) или местный бюджеты на основании нормативов (процентов) отчислений.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доходы от использования муниципального имущества; доходы от платных услуг, оказываемых муниципальными учреждениями; штрафы; платежи при пользовании природными ресурсами; доходы от продажи муниципального имущества; иные неналоговые доходы.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дотации, субвенции, субсидии, иные межбюджетные трансферты из других бюджетов, безвозмездные поступления от юридических и физических лиц, в том числе добровольные пожертвования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8984" y="3459100"/>
            <a:ext cx="3954031" cy="5232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 anchor="ctr">
            <a:spAutoFit/>
          </a:bodyPr>
          <a:lstStyle/>
          <a:p>
            <a:r>
              <a:rPr lang="ru-RU" sz="2800" b="1" spc="600" dirty="0">
                <a:solidFill>
                  <a:srgbClr val="65ADBB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93519" y="526703"/>
            <a:ext cx="5422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59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22514" y="1493940"/>
            <a:ext cx="11129555" cy="3464218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Дотации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на безвозмездной и безвозвратной основе без установления целей их использования. </a:t>
            </a:r>
          </a:p>
          <a:p>
            <a:pPr algn="ctr">
              <a:lnSpc>
                <a:spcPct val="107000"/>
              </a:lnSpc>
            </a:pP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даете своему ребёнку карманные деньги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Субвенции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из федерального и (или) областного бюджетов на исполнение переданных государственных полномочий. </a:t>
            </a:r>
          </a:p>
          <a:p>
            <a:pPr algn="ctr">
              <a:lnSpc>
                <a:spcPct val="107000"/>
              </a:lnSpc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даете своему ребёнку деньги и отправляете его в магазин купить продукты по списку, который Вы ему дали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Субсидии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из федерального и (или) областного бюджетов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софинансирование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расходов местных бюджетов. </a:t>
            </a:r>
          </a:p>
          <a:p>
            <a:pPr algn="ctr">
              <a:lnSpc>
                <a:spcPct val="107000"/>
              </a:lnSpc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«добавляете» деньги для того, чтобы ваш ребёнок купил себе книгу 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средства, предоставляемые одним бюджетом бюджетной системы РФ другому бюджету бюджетной системы РФ.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010" y="946915"/>
            <a:ext cx="6688562" cy="5232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 anchor="ctr">
            <a:spAutoFit/>
          </a:bodyPr>
          <a:lstStyle/>
          <a:p>
            <a:r>
              <a:rPr lang="ru-RU" sz="2800" b="1" spc="600" dirty="0" smtClean="0">
                <a:solidFill>
                  <a:srgbClr val="65ADBB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58780" y="5187719"/>
            <a:ext cx="8474442" cy="523220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Очередной финансовый год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год, следующий за текущим финансовым годом (2022 год)</a:t>
            </a:r>
          </a:p>
          <a:p>
            <a:pPr algn="just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два финансовых года, следующие за очередным финансовым годом (2023 и 2024 годы)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2514" y="5940501"/>
            <a:ext cx="11129555" cy="646331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предельные объёмы денежных средств в соответствующем финансовом году на исполнение бюджетных обязательств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93519" y="526703"/>
            <a:ext cx="5422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32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245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БЮДЖЕТНОГО ПРОЦЕССА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7644" y="1184366"/>
            <a:ext cx="10668001" cy="5186035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проекта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комитет финансов администрации Тихвинского района.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проекта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рассматривается депутатами на постоянных комиссиях и заседаниях совета депутатов Тихвинского района;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проекту бюджета проводятся публичные слушания;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размещается на сайте Тихвинского района в сети Интернет в разделе «Открытый бюджет Тихвинского района».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на очередной финансовый год и на плановый период утверждается в двух чтениях на заседаниях совета депутатов Тихвинского района: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первом чтении принимается решение о принятии (за основу) проекта бюджета, утверждаются основные характеристики бюджета – доходы, расходы и дефицит;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втором чтении принимается решение об утверждении бюджета.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исполнением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контролируется контрольно-счётной палатой Тихвинского района и органами муниципального финансового контроля Тихвинского района.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6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7200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ОСНОВНЫХ ПАРАМЕТРОВ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8638471"/>
              </p:ext>
            </p:extLst>
          </p:nvPr>
        </p:nvGraphicFramePr>
        <p:xfrm>
          <a:off x="1850571" y="1334587"/>
          <a:ext cx="8381999" cy="4909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759073" y="957943"/>
            <a:ext cx="1536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9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14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4319394"/>
              </p:ext>
            </p:extLst>
          </p:nvPr>
        </p:nvGraphicFramePr>
        <p:xfrm>
          <a:off x="1981199" y="1177834"/>
          <a:ext cx="8312331" cy="5066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757340" y="803702"/>
            <a:ext cx="1536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2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7120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326596"/>
              </p:ext>
            </p:extLst>
          </p:nvPr>
        </p:nvGraphicFramePr>
        <p:xfrm>
          <a:off x="607424" y="1396750"/>
          <a:ext cx="4513216" cy="2476500"/>
        </p:xfrm>
        <a:graphic>
          <a:graphicData uri="http://schemas.openxmlformats.org/drawingml/2006/table">
            <a:tbl>
              <a:tblPr/>
              <a:tblGrid>
                <a:gridCol w="193765"/>
                <a:gridCol w="1384662"/>
                <a:gridCol w="957943"/>
                <a:gridCol w="975360"/>
                <a:gridCol w="1001486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дохода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прогноз на 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прогноз на 2024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прогноз на 2025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1 171,2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1 188,7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1 206,6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3 710,3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3 710,3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3 710,3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1 028,5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6 080,2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6 121,6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6 163,8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516868"/>
              </p:ext>
            </p:extLst>
          </p:nvPr>
        </p:nvGraphicFramePr>
        <p:xfrm>
          <a:off x="3744686" y="1062224"/>
          <a:ext cx="7800447" cy="5521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744686" y="1057843"/>
            <a:ext cx="1536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73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7530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16760"/>
              </p:ext>
            </p:extLst>
          </p:nvPr>
        </p:nvGraphicFramePr>
        <p:xfrm>
          <a:off x="607424" y="1524385"/>
          <a:ext cx="4825999" cy="2828925"/>
        </p:xfrm>
        <a:graphic>
          <a:graphicData uri="http://schemas.openxmlformats.org/drawingml/2006/table">
            <a:tbl>
              <a:tblPr/>
              <a:tblGrid>
                <a:gridCol w="266525"/>
                <a:gridCol w="2424105"/>
                <a:gridCol w="710732"/>
                <a:gridCol w="710732"/>
                <a:gridCol w="713905"/>
              </a:tblGrid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дохода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Прогноз на 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Прогноз на 2024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Прогноз на 2025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собственности, в 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сдачи в аренду имущества, составляющего казну поселения (за исключением земельных участков)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 ( за исключением имущества муниципальных автономных учреждений, а также имущества муниципальных унитарных предприятий, в том числе казенных)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988526" y="1137526"/>
            <a:ext cx="1536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3938075"/>
              </p:ext>
            </p:extLst>
          </p:nvPr>
        </p:nvGraphicFramePr>
        <p:xfrm>
          <a:off x="4502331" y="993437"/>
          <a:ext cx="6727371" cy="5572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920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3474</TotalTime>
  <Words>835</Words>
  <Application>Microsoft Office PowerPoint</Application>
  <PresentationFormat>Широкоэкранный</PresentationFormat>
  <Paragraphs>185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Sitka Text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Булавко</dc:creator>
  <cp:lastModifiedBy>Мария Булавко</cp:lastModifiedBy>
  <cp:revision>259</cp:revision>
  <dcterms:created xsi:type="dcterms:W3CDTF">2022-04-13T05:30:07Z</dcterms:created>
  <dcterms:modified xsi:type="dcterms:W3CDTF">2023-02-10T11:59:27Z</dcterms:modified>
</cp:coreProperties>
</file>