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92" r:id="rId2"/>
    <p:sldId id="261" r:id="rId3"/>
    <p:sldId id="407" r:id="rId4"/>
    <p:sldId id="408" r:id="rId5"/>
    <p:sldId id="302" r:id="rId6"/>
    <p:sldId id="340" r:id="rId7"/>
    <p:sldId id="341" r:id="rId8"/>
    <p:sldId id="353" r:id="rId9"/>
    <p:sldId id="355" r:id="rId10"/>
    <p:sldId id="356" r:id="rId11"/>
    <p:sldId id="357" r:id="rId12"/>
    <p:sldId id="33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115" d="100"/>
          <a:sy n="115" d="100"/>
        </p:scale>
        <p:origin x="-102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НАЛОГОВЫЕ ДОХОДЫ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56-4059-B6AB-F7727B9640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56-4059-B6AB-F7727B9640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56-4059-B6AB-F7727B9640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56-4059-B6AB-F7727B9640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756-4059-B6AB-F7727B96404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43,8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физ. лиц.</c:v>
                </c:pt>
                <c:pt idx="1">
                  <c:v>доходы от уплаты акцизов</c:v>
                </c:pt>
                <c:pt idx="2">
                  <c:v>земельный налог</c:v>
                </c:pt>
                <c:pt idx="3">
                  <c:v>налог на имущество физ. лиц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1054.0999999999999</c:v>
                </c:pt>
                <c:pt idx="1">
                  <c:v>1815.1</c:v>
                </c:pt>
                <c:pt idx="2">
                  <c:v>796</c:v>
                </c:pt>
                <c:pt idx="3">
                  <c:v>1018.4</c:v>
                </c:pt>
                <c:pt idx="4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9D-4696-BED2-48F25213C9A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НЕНАЛОГОВЫЕ ДОХОДЫ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56-4059-B6AB-F7727B9640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56-4059-B6AB-F7727B9640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56-4059-B6AB-F7727B9640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56-4059-B6AB-F7727B9640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756-4059-B6AB-F7727B96404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82,8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2,1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14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использования имущества, находящегося в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материальных и нематериальных активов</c:v>
                </c:pt>
                <c:pt idx="3">
                  <c:v>штрафы, санкции, возмещение ущерба</c:v>
                </c:pt>
                <c:pt idx="4">
                  <c:v>прочие неналоговые доходы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1004.4</c:v>
                </c:pt>
                <c:pt idx="1">
                  <c:v>1.5</c:v>
                </c:pt>
                <c:pt idx="2">
                  <c:v>107</c:v>
                </c:pt>
                <c:pt idx="3">
                  <c:v>354.1</c:v>
                </c:pt>
                <c:pt idx="4">
                  <c:v>179.1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9D-4696-BED2-48F25213C9A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39837607770516"/>
          <c:y val="0.76630540106855149"/>
          <c:w val="0.59728957870512644"/>
          <c:h val="0.2205681083124966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68851338838133E-2"/>
          <c:y val="0.87598831472847216"/>
          <c:w val="0.77393260149050713"/>
          <c:h val="9.4527655787498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202</a:t>
            </a:r>
            <a:r>
              <a:rPr lang="ru-RU" b="1" dirty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68851338838133E-2"/>
          <c:y val="0.87598831472847216"/>
          <c:w val="0.77393260149050713"/>
          <c:h val="9.4527655787498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68851338838133E-2"/>
          <c:y val="0.87598831472847216"/>
          <c:w val="0.77393260149050713"/>
          <c:h val="9.4527655787498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202</a:t>
            </a:r>
            <a:r>
              <a:rPr lang="ru-RU" b="1" dirty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68851338838133E-2"/>
          <c:y val="0.87598831472847216"/>
          <c:w val="0.77393260149050713"/>
          <c:h val="9.4527655787498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9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1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5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8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2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9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0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2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4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6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55AA4-F06A-4884-A7BE-CCABC2CB789D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1AC8B-65C1-4A38-9095-1653696A7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1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FB180D3-3A1D-4D12-2CAF-CAD4E541C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F0FB975-017F-CA7B-88FC-B8565FC790BA}"/>
              </a:ext>
            </a:extLst>
          </p:cNvPr>
          <p:cNvSpPr txBox="1"/>
          <p:nvPr/>
        </p:nvSpPr>
        <p:spPr>
          <a:xfrm>
            <a:off x="3649287" y="172340"/>
            <a:ext cx="6059978" cy="1031915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Борского </a:t>
            </a:r>
            <a:endParaRPr lang="ru-RU" sz="2400" b="1" i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i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2400" b="1" i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поселения за </a:t>
            </a:r>
            <a:r>
              <a:rPr lang="ru-RU" sz="2400" b="1" i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 год </a:t>
            </a:r>
            <a:endParaRPr lang="ru-RU" sz="2400" b="1" i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811DE46-57B1-8BB5-EBB8-F645A20BFF84}"/>
              </a:ext>
            </a:extLst>
          </p:cNvPr>
          <p:cNvSpPr txBox="1"/>
          <p:nvPr/>
        </p:nvSpPr>
        <p:spPr>
          <a:xfrm>
            <a:off x="4492535" y="5792736"/>
            <a:ext cx="320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 Бор</a:t>
            </a:r>
          </a:p>
          <a:p>
            <a:pPr algn="ctr"/>
            <a:r>
              <a:rPr lang="ru-RU" sz="24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ru-RU" sz="24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487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4071668-4980-FD54-57DB-78C0C89D7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22DF378-98E0-B890-AF7F-902617893420}"/>
              </a:ext>
            </a:extLst>
          </p:cNvPr>
          <p:cNvSpPr txBox="1"/>
          <p:nvPr/>
        </p:nvSpPr>
        <p:spPr>
          <a:xfrm>
            <a:off x="385482" y="314146"/>
            <a:ext cx="11618258" cy="3554373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</a:t>
            </a:r>
            <a:endParaRPr lang="en-US" sz="36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«Переселение граждан из аварийного жилищного фонда на территории муниципального образования Борское сельское поселение Тихвинского муниципального района Ленинградской области»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12276" y="53668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Факт     </a:t>
            </a:r>
            <a:r>
              <a:rPr lang="ru-RU" sz="2400" b="1" i="1" dirty="0" smtClean="0">
                <a:solidFill>
                  <a:srgbClr val="FF0000"/>
                </a:solidFill>
              </a:rPr>
              <a:t>48,1 тыс</a:t>
            </a:r>
            <a:r>
              <a:rPr lang="ru-RU" sz="2400" b="1" i="1" dirty="0">
                <a:solidFill>
                  <a:srgbClr val="FF0000"/>
                </a:solidFill>
              </a:rPr>
              <a:t>. руб. 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План    </a:t>
            </a:r>
            <a:r>
              <a:rPr lang="ru-RU" sz="2400" b="1" i="1" dirty="0" smtClean="0">
                <a:solidFill>
                  <a:srgbClr val="FF0000"/>
                </a:solidFill>
              </a:rPr>
              <a:t>157,5 тыс</a:t>
            </a:r>
            <a:r>
              <a:rPr lang="ru-RU" sz="2400" b="1" i="1" dirty="0">
                <a:solidFill>
                  <a:srgbClr val="FF0000"/>
                </a:solidFill>
              </a:rPr>
              <a:t>. руб. </a:t>
            </a:r>
          </a:p>
        </p:txBody>
      </p:sp>
    </p:spTree>
    <p:extLst>
      <p:ext uri="{BB962C8B-B14F-4D97-AF65-F5344CB8AC3E}">
        <p14:creationId xmlns:p14="http://schemas.microsoft.com/office/powerpoint/2010/main" val="401603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DC78531-0D27-8D89-EFCA-2AD395B53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1D382C0-17DB-D75B-729A-85BFBD0D7C14}"/>
              </a:ext>
            </a:extLst>
          </p:cNvPr>
          <p:cNvSpPr txBox="1"/>
          <p:nvPr/>
        </p:nvSpPr>
        <p:spPr>
          <a:xfrm>
            <a:off x="286871" y="1940605"/>
            <a:ext cx="11645152" cy="31668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содержание органов местного </a:t>
            </a:r>
            <a:r>
              <a:rPr lang="ru-RU" sz="2000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самоуправления;</a:t>
            </a:r>
            <a:endParaRPr lang="ru-RU" sz="20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оплату труда муниципальных служащих и страховых взносов;</a:t>
            </a: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выплату пенсий за выслугу лет муниципальным служащим;</a:t>
            </a: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повышение квалификации специалистов администрации Борского сельского поселения;</a:t>
            </a: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осуществление части полномочий, передаваемых администрацией Борского СП на уровень Тихвинского района;</a:t>
            </a: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по взносу на капитальный ремонт МКД ЛО (найм);</a:t>
            </a:r>
          </a:p>
          <a:p>
            <a:pPr lvl="0"/>
            <a:r>
              <a:rPr lang="ru-RU" sz="2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расходы на публикацию в газете «Трудовая слава</a:t>
            </a:r>
            <a:r>
              <a:rPr lang="ru-RU" sz="2000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0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D6B7E88-D3AF-A00F-1C18-D43912659262}"/>
              </a:ext>
            </a:extLst>
          </p:cNvPr>
          <p:cNvSpPr txBox="1"/>
          <p:nvPr/>
        </p:nvSpPr>
        <p:spPr>
          <a:xfrm>
            <a:off x="300318" y="223454"/>
            <a:ext cx="11618258" cy="80260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Непрограммные </a:t>
            </a:r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02975" y="550508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Факт     </a:t>
            </a:r>
            <a:r>
              <a:rPr lang="ru-RU" sz="2400" b="1" dirty="0" smtClean="0">
                <a:solidFill>
                  <a:srgbClr val="FF0000"/>
                </a:solidFill>
              </a:rPr>
              <a:t>9 278,6 </a:t>
            </a:r>
            <a:r>
              <a:rPr lang="ru-RU" sz="2400" b="1" dirty="0">
                <a:solidFill>
                  <a:srgbClr val="FF0000"/>
                </a:solidFill>
              </a:rPr>
              <a:t>тыс. руб. 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План    </a:t>
            </a:r>
            <a:r>
              <a:rPr lang="ru-RU" sz="2400" b="1" dirty="0" smtClean="0">
                <a:solidFill>
                  <a:srgbClr val="FF0000"/>
                </a:solidFill>
              </a:rPr>
              <a:t>9 676,1 </a:t>
            </a:r>
            <a:r>
              <a:rPr lang="ru-RU" sz="2400" b="1" dirty="0">
                <a:solidFill>
                  <a:srgbClr val="FF0000"/>
                </a:solidFill>
              </a:rPr>
              <a:t>тыс. руб. </a:t>
            </a:r>
          </a:p>
        </p:txBody>
      </p:sp>
    </p:spTree>
    <p:extLst>
      <p:ext uri="{BB962C8B-B14F-4D97-AF65-F5344CB8AC3E}">
        <p14:creationId xmlns:p14="http://schemas.microsoft.com/office/powerpoint/2010/main" val="58783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290048" y="232001"/>
            <a:ext cx="5202198" cy="2034123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</a:p>
          <a:p>
            <a:pPr algn="ctr"/>
            <a:r>
              <a:rPr lang="ru-RU" sz="44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802205" y="4392188"/>
            <a:ext cx="8066822" cy="1226245"/>
          </a:xfrm>
          <a:prstGeom prst="flowChartTerminator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i="1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администрации Борского сельского поселения: </a:t>
            </a:r>
            <a:r>
              <a:rPr lang="en-US" b="1" i="1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https://tikhvin.org/gsp/bor/</a:t>
            </a:r>
            <a:r>
              <a:rPr lang="ru-RU" b="1" i="1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908" y="5797635"/>
            <a:ext cx="620487" cy="62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2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ikhvin.org/gsp/bor/images/borskoe%20s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4" y="365684"/>
            <a:ext cx="7853082" cy="6298756"/>
          </a:xfrm>
          <a:prstGeom prst="rect">
            <a:avLst/>
          </a:prstGeom>
          <a:ln>
            <a:solidFill>
              <a:srgbClr val="00B0F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5787188" y="5234534"/>
            <a:ext cx="4114801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endParaRPr lang="ru-RU" sz="20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документ 1">
            <a:extLst>
              <a:ext uri="{FF2B5EF4-FFF2-40B4-BE49-F238E27FC236}">
                <a16:creationId xmlns:a16="http://schemas.microsoft.com/office/drawing/2014/main" xmlns="" id="{2B8DFA54-F347-646E-9E1E-C6ADD1A3A331}"/>
              </a:ext>
            </a:extLst>
          </p:cNvPr>
          <p:cNvSpPr/>
          <p:nvPr/>
        </p:nvSpPr>
        <p:spPr>
          <a:xfrm>
            <a:off x="7470287" y="2801400"/>
            <a:ext cx="4541521" cy="1248025"/>
          </a:xfrm>
          <a:prstGeom prst="flowChartDocument">
            <a:avLst/>
          </a:prstGeom>
          <a:solidFill>
            <a:schemeClr val="bg1">
              <a:lumMod val="95000"/>
              <a:alpha val="80000"/>
            </a:schemeClr>
          </a:solidFill>
          <a:ln w="2857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ru-RU" sz="2000" b="1" i="0" u="none" strike="noStrike" kern="1200" cap="none" spc="0" normalizeH="0" baseline="0" noProof="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Население </a:t>
            </a:r>
            <a:r>
              <a:rPr lang="ru-RU" sz="20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1567 </a:t>
            </a:r>
            <a:r>
              <a:rPr kumimoji="0" lang="ru-RU" sz="2000" b="1" i="0" u="none" strike="noStrike" kern="1200" cap="none" spc="0" normalizeH="0" baseline="0" noProof="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человек</a:t>
            </a:r>
          </a:p>
        </p:txBody>
      </p:sp>
      <p:sp>
        <p:nvSpPr>
          <p:cNvPr id="3" name="Блок-схема: документ 2">
            <a:extLst>
              <a:ext uri="{FF2B5EF4-FFF2-40B4-BE49-F238E27FC236}">
                <a16:creationId xmlns:a16="http://schemas.microsoft.com/office/drawing/2014/main" xmlns="" id="{745F6C25-51B0-8075-D1D4-235EF3A8FED9}"/>
              </a:ext>
            </a:extLst>
          </p:cNvPr>
          <p:cNvSpPr/>
          <p:nvPr/>
        </p:nvSpPr>
        <p:spPr>
          <a:xfrm>
            <a:off x="7470288" y="1059574"/>
            <a:ext cx="4541521" cy="1248024"/>
          </a:xfrm>
          <a:prstGeom prst="flowChartDocument">
            <a:avLst/>
          </a:prstGeom>
          <a:solidFill>
            <a:schemeClr val="bg1">
              <a:lumMod val="95000"/>
              <a:alpha val="80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Площадь поселения 351 км²</a:t>
            </a: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xmlns="" id="{C5E9FE1F-1DCE-C1AD-CAE9-EED2F3286637}"/>
              </a:ext>
            </a:extLst>
          </p:cNvPr>
          <p:cNvSpPr/>
          <p:nvPr/>
        </p:nvSpPr>
        <p:spPr>
          <a:xfrm>
            <a:off x="7470287" y="4454561"/>
            <a:ext cx="4541521" cy="1248025"/>
          </a:xfrm>
          <a:prstGeom prst="flowChartDocument">
            <a:avLst/>
          </a:prstGeom>
          <a:solidFill>
            <a:schemeClr val="bg1">
              <a:lumMod val="95000"/>
              <a:alpha val="80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 населенных пунктов</a:t>
            </a:r>
            <a:endParaRPr lang="ru-RU" sz="28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3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8CBF8369-1568-5E2D-2F46-55F8BC612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661064"/>
              </p:ext>
            </p:extLst>
          </p:nvPr>
        </p:nvGraphicFramePr>
        <p:xfrm>
          <a:off x="1427017" y="523700"/>
          <a:ext cx="9628909" cy="580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1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8CBF8369-1568-5E2D-2F46-55F8BC612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8288654"/>
              </p:ext>
            </p:extLst>
          </p:nvPr>
        </p:nvGraphicFramePr>
        <p:xfrm>
          <a:off x="1468580" y="590203"/>
          <a:ext cx="9628909" cy="580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431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Таблица 18">
            <a:extLst>
              <a:ext uri="{FF2B5EF4-FFF2-40B4-BE49-F238E27FC236}">
                <a16:creationId xmlns:a16="http://schemas.microsoft.com/office/drawing/2014/main" xmlns="" id="{B222EA4A-C3A4-263C-F2D7-B0F725B65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812314"/>
              </p:ext>
            </p:extLst>
          </p:nvPr>
        </p:nvGraphicFramePr>
        <p:xfrm>
          <a:off x="519953" y="277906"/>
          <a:ext cx="11116235" cy="615427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43580">
                  <a:extLst>
                    <a:ext uri="{9D8B030D-6E8A-4147-A177-3AD203B41FA5}">
                      <a16:colId xmlns:a16="http://schemas.microsoft.com/office/drawing/2014/main" xmlns="" val="3847472262"/>
                    </a:ext>
                  </a:extLst>
                </a:gridCol>
                <a:gridCol w="2323735">
                  <a:extLst>
                    <a:ext uri="{9D8B030D-6E8A-4147-A177-3AD203B41FA5}">
                      <a16:colId xmlns:a16="http://schemas.microsoft.com/office/drawing/2014/main" xmlns="" val="507675281"/>
                    </a:ext>
                  </a:extLst>
                </a:gridCol>
                <a:gridCol w="2562385">
                  <a:extLst>
                    <a:ext uri="{9D8B030D-6E8A-4147-A177-3AD203B41FA5}">
                      <a16:colId xmlns:a16="http://schemas.microsoft.com/office/drawing/2014/main" xmlns="" val="2853733391"/>
                    </a:ext>
                  </a:extLst>
                </a:gridCol>
                <a:gridCol w="2386535">
                  <a:extLst>
                    <a:ext uri="{9D8B030D-6E8A-4147-A177-3AD203B41FA5}">
                      <a16:colId xmlns:a16="http://schemas.microsoft.com/office/drawing/2014/main" xmlns="" val="50928144"/>
                    </a:ext>
                  </a:extLst>
                </a:gridCol>
              </a:tblGrid>
              <a:tr h="126712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источника дохода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</a:t>
                      </a: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Aldhabi" panose="01000000000000000000" pitchFamily="2" charset="-78"/>
                        </a:rPr>
                        <a:t>Темп роста к прошлому году, 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Times New Roman" panose="02020603050405020304" pitchFamily="18" charset="0"/>
                        <a:cs typeface="Aldhabi" panose="01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0102535"/>
                  </a:ext>
                </a:extLst>
              </a:tr>
              <a:tr h="1060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 собственных доходов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4748,3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5119,5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107,8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9814515"/>
                  </a:ext>
                </a:extLst>
              </a:tr>
              <a:tr h="10647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Безвозмездные поступления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32195,5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32582,4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101,2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35337499"/>
                  </a:ext>
                </a:extLst>
              </a:tr>
              <a:tr h="11006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ДОХОДОВ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36943,7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37701,9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102,1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72426596"/>
                  </a:ext>
                </a:extLst>
              </a:tr>
              <a:tr h="16611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Собственных доходов в общей сумме доходов, 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106,8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68700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85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D22835F-F983-797D-CA92-534581039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9B0C15E5-0A8E-5FE8-76A4-1DE883C570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403977"/>
              </p:ext>
            </p:extLst>
          </p:nvPr>
        </p:nvGraphicFramePr>
        <p:xfrm>
          <a:off x="5637242" y="4371060"/>
          <a:ext cx="6391274" cy="21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46623DEE-012A-6192-1566-9AA2B4F07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935195"/>
              </p:ext>
            </p:extLst>
          </p:nvPr>
        </p:nvGraphicFramePr>
        <p:xfrm>
          <a:off x="6099619" y="4299716"/>
          <a:ext cx="3300234" cy="217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0B0023-E302-F286-6C64-C37172CD4D31}"/>
              </a:ext>
            </a:extLst>
          </p:cNvPr>
          <p:cNvSpPr txBox="1"/>
          <p:nvPr/>
        </p:nvSpPr>
        <p:spPr>
          <a:xfrm>
            <a:off x="286871" y="412469"/>
            <a:ext cx="11625496" cy="286643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</a:t>
            </a:r>
            <a:endParaRPr lang="en-US" sz="36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«Обеспечение устойчивого функционирования </a:t>
            </a:r>
            <a:endParaRPr lang="en-US" sz="3600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развития коммунальной и инженерной инфраструктуры в Борском сельском поселении»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68852" y="4877716"/>
            <a:ext cx="55232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Факт     6 428,3 тыс. руб.  </a:t>
            </a:r>
          </a:p>
          <a:p>
            <a:r>
              <a:rPr lang="ru-RU" sz="3200" b="1" i="1" dirty="0" smtClean="0">
                <a:solidFill>
                  <a:srgbClr val="FF0000"/>
                </a:solidFill>
              </a:rPr>
              <a:t>План  11 </a:t>
            </a:r>
            <a:r>
              <a:rPr lang="ru-RU" sz="3200" b="1" i="1" dirty="0">
                <a:solidFill>
                  <a:srgbClr val="FF0000"/>
                </a:solidFill>
              </a:rPr>
              <a:t>466,8 тыс. </a:t>
            </a:r>
            <a:r>
              <a:rPr lang="ru-RU" sz="3200" b="1" i="1" dirty="0" smtClean="0">
                <a:solidFill>
                  <a:srgbClr val="FF0000"/>
                </a:solidFill>
              </a:rPr>
              <a:t>руб. 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2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AE29BF3-10FD-3B25-2AC7-E84641964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1752B31E-9C98-64E4-29F3-F954F3F0C7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227217"/>
              </p:ext>
            </p:extLst>
          </p:nvPr>
        </p:nvGraphicFramePr>
        <p:xfrm>
          <a:off x="3259802" y="4494996"/>
          <a:ext cx="3440638" cy="21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171D5551-1C83-96D2-1509-E00A52C774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3927219"/>
              </p:ext>
            </p:extLst>
          </p:nvPr>
        </p:nvGraphicFramePr>
        <p:xfrm>
          <a:off x="6096000" y="4418707"/>
          <a:ext cx="3300234" cy="217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396B2BC-E29B-2680-770C-F5787F0D1227}"/>
              </a:ext>
            </a:extLst>
          </p:cNvPr>
          <p:cNvSpPr txBox="1"/>
          <p:nvPr/>
        </p:nvSpPr>
        <p:spPr>
          <a:xfrm>
            <a:off x="286871" y="412469"/>
            <a:ext cx="11618258" cy="286643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«Создание условий для эффективного выполнения органами местного самоуправления своих полномочий на территории Борского сельского поселения»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38996" y="5250519"/>
            <a:ext cx="62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Факт     </a:t>
            </a:r>
            <a:r>
              <a:rPr lang="ru-RU" sz="2400" b="1" i="1" dirty="0" smtClean="0">
                <a:solidFill>
                  <a:srgbClr val="FF0000"/>
                </a:solidFill>
              </a:rPr>
              <a:t>3 955,5 </a:t>
            </a:r>
            <a:r>
              <a:rPr lang="ru-RU" sz="2400" b="1" i="1" dirty="0">
                <a:solidFill>
                  <a:srgbClr val="FF0000"/>
                </a:solidFill>
              </a:rPr>
              <a:t>тыс. руб. 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План  </a:t>
            </a:r>
            <a:r>
              <a:rPr lang="ru-RU" sz="2400" b="1" i="1" dirty="0" smtClean="0">
                <a:solidFill>
                  <a:srgbClr val="FF0000"/>
                </a:solidFill>
              </a:rPr>
              <a:t>  4 100,0 тыс</a:t>
            </a:r>
            <a:r>
              <a:rPr lang="ru-RU" sz="2400" b="1" i="1" dirty="0">
                <a:solidFill>
                  <a:srgbClr val="FF0000"/>
                </a:solidFill>
              </a:rPr>
              <a:t>. руб. </a:t>
            </a:r>
          </a:p>
        </p:txBody>
      </p:sp>
    </p:spTree>
    <p:extLst>
      <p:ext uri="{BB962C8B-B14F-4D97-AF65-F5344CB8AC3E}">
        <p14:creationId xmlns:p14="http://schemas.microsoft.com/office/powerpoint/2010/main" val="360798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00B0BBF-7DE9-3444-DB6B-6929A7DD3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D7C1CF9-18EA-33B9-FAA4-F1C6EF32CDF0}"/>
              </a:ext>
            </a:extLst>
          </p:cNvPr>
          <p:cNvSpPr txBox="1"/>
          <p:nvPr/>
        </p:nvSpPr>
        <p:spPr>
          <a:xfrm>
            <a:off x="385482" y="314146"/>
            <a:ext cx="11618258" cy="286643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«Содержание и ремонт автомобильных дорог </a:t>
            </a: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общего пользования местного значения </a:t>
            </a: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Борском сельском поселении»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45528" y="512582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Факт     </a:t>
            </a:r>
            <a:r>
              <a:rPr lang="ru-RU" sz="2400" b="1" i="1" dirty="0" smtClean="0">
                <a:solidFill>
                  <a:srgbClr val="FF0000"/>
                </a:solidFill>
              </a:rPr>
              <a:t>2 153,4 </a:t>
            </a:r>
            <a:r>
              <a:rPr lang="ru-RU" sz="2400" b="1" i="1" dirty="0">
                <a:solidFill>
                  <a:srgbClr val="FF0000"/>
                </a:solidFill>
              </a:rPr>
              <a:t>тыс. руб. 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План    </a:t>
            </a:r>
            <a:r>
              <a:rPr lang="ru-RU" sz="2400" b="1" i="1" dirty="0" smtClean="0">
                <a:solidFill>
                  <a:srgbClr val="FF0000"/>
                </a:solidFill>
              </a:rPr>
              <a:t>2 475,0 тыс</a:t>
            </a:r>
            <a:r>
              <a:rPr lang="ru-RU" sz="2400" b="1" i="1" dirty="0">
                <a:solidFill>
                  <a:srgbClr val="FF0000"/>
                </a:solidFill>
              </a:rPr>
              <a:t>. руб. </a:t>
            </a:r>
          </a:p>
        </p:txBody>
      </p:sp>
    </p:spTree>
    <p:extLst>
      <p:ext uri="{BB962C8B-B14F-4D97-AF65-F5344CB8AC3E}">
        <p14:creationId xmlns:p14="http://schemas.microsoft.com/office/powerpoint/2010/main" val="247264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BB9638-3E68-8838-517F-723397041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DF74E23-D2FC-6AB6-C65A-A84A62CEC943}"/>
              </a:ext>
            </a:extLst>
          </p:cNvPr>
          <p:cNvSpPr txBox="1"/>
          <p:nvPr/>
        </p:nvSpPr>
        <p:spPr>
          <a:xfrm>
            <a:off x="385482" y="314146"/>
            <a:ext cx="11618258" cy="2178487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«Развитие сферы культуры и спорта </a:t>
            </a:r>
          </a:p>
          <a:p>
            <a:pPr algn="ctr"/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Борском сельском поселении»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12524" y="527545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Факт     </a:t>
            </a:r>
            <a:r>
              <a:rPr lang="ru-RU" sz="2400" b="1" i="1" dirty="0" smtClean="0">
                <a:solidFill>
                  <a:srgbClr val="FF0000"/>
                </a:solidFill>
              </a:rPr>
              <a:t>12 614,5 </a:t>
            </a:r>
            <a:r>
              <a:rPr lang="ru-RU" sz="2400" b="1" i="1" dirty="0">
                <a:solidFill>
                  <a:srgbClr val="FF0000"/>
                </a:solidFill>
              </a:rPr>
              <a:t>тыс. руб. 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План    </a:t>
            </a:r>
            <a:r>
              <a:rPr lang="ru-RU" sz="2400" b="1" i="1" dirty="0" smtClean="0">
                <a:solidFill>
                  <a:srgbClr val="FF0000"/>
                </a:solidFill>
              </a:rPr>
              <a:t>  12 794,5 тыс</a:t>
            </a:r>
            <a:r>
              <a:rPr lang="ru-RU" sz="2400" b="1" i="1" dirty="0">
                <a:solidFill>
                  <a:srgbClr val="FF0000"/>
                </a:solidFill>
              </a:rPr>
              <a:t>. руб. </a:t>
            </a:r>
          </a:p>
        </p:txBody>
      </p:sp>
    </p:spTree>
    <p:extLst>
      <p:ext uri="{BB962C8B-B14F-4D97-AF65-F5344CB8AC3E}">
        <p14:creationId xmlns:p14="http://schemas.microsoft.com/office/powerpoint/2010/main" val="1379426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1966</TotalTime>
  <Words>358</Words>
  <Application>Microsoft Office PowerPoint</Application>
  <PresentationFormat>Произвольный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Inna Manchak</dc:creator>
  <cp:lastModifiedBy>User</cp:lastModifiedBy>
  <cp:revision>102</cp:revision>
  <dcterms:created xsi:type="dcterms:W3CDTF">2018-08-20T18:53:41Z</dcterms:created>
  <dcterms:modified xsi:type="dcterms:W3CDTF">2024-03-13T12:26:31Z</dcterms:modified>
</cp:coreProperties>
</file>