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638" r:id="rId2"/>
    <p:sldId id="743" r:id="rId3"/>
    <p:sldId id="641" r:id="rId4"/>
    <p:sldId id="769" r:id="rId5"/>
    <p:sldId id="712" r:id="rId6"/>
    <p:sldId id="669" r:id="rId7"/>
    <p:sldId id="828" r:id="rId8"/>
    <p:sldId id="662" r:id="rId9"/>
    <p:sldId id="850" r:id="rId10"/>
    <p:sldId id="663" r:id="rId11"/>
    <p:sldId id="708" r:id="rId12"/>
    <p:sldId id="848" r:id="rId13"/>
    <p:sldId id="851" r:id="rId14"/>
    <p:sldId id="849" r:id="rId15"/>
    <p:sldId id="852" r:id="rId16"/>
    <p:sldId id="752" r:id="rId17"/>
    <p:sldId id="753" r:id="rId18"/>
    <p:sldId id="759" r:id="rId19"/>
    <p:sldId id="760" r:id="rId20"/>
    <p:sldId id="781" r:id="rId21"/>
    <p:sldId id="853" r:id="rId22"/>
    <p:sldId id="782" r:id="rId23"/>
    <p:sldId id="784" r:id="rId24"/>
    <p:sldId id="785" r:id="rId25"/>
    <p:sldId id="682" r:id="rId26"/>
    <p:sldId id="728" r:id="rId27"/>
    <p:sldId id="854" r:id="rId28"/>
    <p:sldId id="674" r:id="rId29"/>
    <p:sldId id="758" r:id="rId30"/>
    <p:sldId id="675" r:id="rId31"/>
    <p:sldId id="677" r:id="rId32"/>
    <p:sldId id="794" r:id="rId33"/>
    <p:sldId id="795" r:id="rId34"/>
    <p:sldId id="748" r:id="rId3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1F03"/>
    <a:srgbClr val="FFEAD5"/>
    <a:srgbClr val="FFFF99"/>
    <a:srgbClr val="F6FDB1"/>
    <a:srgbClr val="FDF9A1"/>
    <a:srgbClr val="FFD9B3"/>
    <a:srgbClr val="FFFF66"/>
    <a:srgbClr val="FF3300"/>
    <a:srgbClr val="009900"/>
    <a:srgbClr val="DD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5" autoAdjust="0"/>
    <p:restoredTop sz="39848" autoAdjust="0"/>
  </p:normalViewPr>
  <p:slideViewPr>
    <p:cSldViewPr>
      <p:cViewPr>
        <p:scale>
          <a:sx n="70" d="100"/>
          <a:sy n="70" d="100"/>
        </p:scale>
        <p:origin x="-2946" y="-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1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043DF8-A02D-4BF7-B325-430981BFBC5F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99C4DB-70AB-4C18-B30B-B9DC7B252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00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76244-A64F-461E-958B-5BBBC171E1CF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5E1D-CFA0-497E-AD14-28D975169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9F8-E168-4C47-A482-B515288BD5C2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3DDA4-BD47-4BA3-9032-7845C6B84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28266-4E22-481B-955B-EE591E40286D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095F2-C11A-4C5C-8672-21D04152E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113A9-51CD-4060-9B26-05238DB7793A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3BE8-8F26-4DD5-A387-EDA9945FE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1B7BB-5431-472A-B7EE-20A77D4D3BA4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68CBE-8BFD-4FE8-A860-5133DD9B5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F6D4D-3EC4-4A75-BA4E-418D1E1BCB2B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E93EE-1D36-4803-B859-1503D8F86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8E64-A3A8-4167-915B-96912454D536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2FC42-D07A-4D7A-9091-F7CBAF112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2805B-9B99-4E20-A775-258145CED4AE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6D3C9-A2D7-47C0-9F7B-5BB15DC35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B16DE-F707-4A10-B64A-6913911FAC7D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A96CF-3AE6-4907-8CAB-4F90D4584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DE4D3-C35B-4FE8-BEA6-6DDD041B1270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AFF29-54FC-45C3-AA59-81FECF2FD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CC40D-939D-4C9B-8603-CBBA9840F280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4F6BD-9802-476E-BBAA-F6D855A28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E2BAAC-A8A7-42A3-AE83-954B1A73EA4D}" type="datetimeFigureOut">
              <a:rPr lang="ru-RU"/>
              <a:pPr>
                <a:defRPr/>
              </a:pPr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BB3414-2D58-42B0-BF9C-BB033DB23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9"/>
          <p:cNvSpPr txBox="1">
            <a:spLocks noChangeArrowheads="1"/>
          </p:cNvSpPr>
          <p:nvPr/>
        </p:nvSpPr>
        <p:spPr bwMode="auto">
          <a:xfrm>
            <a:off x="827088" y="3357563"/>
            <a:ext cx="8064500" cy="13112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r"/>
            <a:r>
              <a:rPr lang="ru-RU" altLang="ru-RU" sz="2000" b="1" dirty="0"/>
              <a:t>Федеральный закон от 3 августа 2018 г. № </a:t>
            </a:r>
            <a:r>
              <a:rPr lang="ru-RU" sz="2000" b="1" dirty="0"/>
              <a:t>337-ФЗ</a:t>
            </a:r>
          </a:p>
          <a:p>
            <a:pPr algn="r"/>
            <a:r>
              <a:rPr lang="ru-RU" altLang="ru-RU" sz="2000" b="1" dirty="0">
                <a:cs typeface="Arial" charset="0"/>
              </a:rPr>
              <a:t>«</a:t>
            </a:r>
            <a:r>
              <a:rPr lang="ru-RU" altLang="ru-RU" sz="2000" b="1" dirty="0"/>
              <a:t>О внесении изменений в отдельные </a:t>
            </a:r>
          </a:p>
          <a:p>
            <a:pPr algn="r"/>
            <a:r>
              <a:rPr lang="ru-RU" altLang="ru-RU" sz="2000" b="1" dirty="0"/>
              <a:t>законодательные акты Российской Федерации </a:t>
            </a:r>
          </a:p>
          <a:p>
            <a:pPr algn="r"/>
            <a:r>
              <a:rPr lang="ru-RU" altLang="ru-RU" sz="2000" b="1" dirty="0"/>
              <a:t>в части совершенствования целевого обучения</a:t>
            </a:r>
            <a:r>
              <a:rPr lang="ru-RU" altLang="ru-RU" sz="2000" b="1" dirty="0">
                <a:cs typeface="Arial" charset="0"/>
              </a:rPr>
              <a:t>»</a:t>
            </a:r>
          </a:p>
        </p:txBody>
      </p:sp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14363" y="1341438"/>
            <a:ext cx="6910387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200" b="1" i="1" dirty="0">
                <a:solidFill>
                  <a:srgbClr val="871F03"/>
                </a:solidFill>
                <a:ea typeface="Microsoft YaHei"/>
                <a:cs typeface="Arial" charset="0"/>
              </a:rPr>
              <a:t/>
            </a:r>
            <a:br>
              <a:rPr lang="ru-RU" altLang="ru-RU" sz="3200" b="1" i="1" dirty="0">
                <a:solidFill>
                  <a:srgbClr val="871F03"/>
                </a:solidFill>
                <a:ea typeface="Microsoft YaHei"/>
                <a:cs typeface="Arial" charset="0"/>
              </a:rPr>
            </a:br>
            <a:r>
              <a:rPr lang="ru-RU" altLang="ru-RU" sz="3200" b="1" dirty="0">
                <a:solidFill>
                  <a:srgbClr val="871F03"/>
                </a:solidFill>
                <a:ea typeface="Microsoft YaHei"/>
                <a:cs typeface="Arial" charset="0"/>
              </a:rPr>
              <a:t>Изменения в законодательстве Российской Федерации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200" b="1" dirty="0">
                <a:solidFill>
                  <a:srgbClr val="871F03"/>
                </a:solidFill>
                <a:ea typeface="Microsoft YaHei"/>
                <a:cs typeface="Arial" charset="0"/>
              </a:rPr>
              <a:t>по вопросам целевого обучения и приема на целевое обучение</a:t>
            </a:r>
            <a:endParaRPr lang="ru-RU" altLang="ru-RU" sz="3200" dirty="0">
              <a:solidFill>
                <a:srgbClr val="871F03"/>
              </a:solidFill>
              <a:ea typeface="Microsoft YaHei"/>
              <a:cs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3200" b="1" dirty="0">
              <a:solidFill>
                <a:srgbClr val="871F03"/>
              </a:solidFill>
              <a:ea typeface="Microsoft YaHei"/>
              <a:cs typeface="Arial" charset="0"/>
            </a:endParaRPr>
          </a:p>
        </p:txBody>
      </p:sp>
      <p:grpSp>
        <p:nvGrpSpPr>
          <p:cNvPr id="14339" name="Group 7"/>
          <p:cNvGrpSpPr>
            <a:grpSpLocks/>
          </p:cNvGrpSpPr>
          <p:nvPr/>
        </p:nvGrpSpPr>
        <p:grpSpPr bwMode="auto">
          <a:xfrm>
            <a:off x="3708400" y="4697413"/>
            <a:ext cx="5316538" cy="142875"/>
            <a:chOff x="1822" y="3249"/>
            <a:chExt cx="3734" cy="90"/>
          </a:xfrm>
        </p:grpSpPr>
        <p:sp>
          <p:nvSpPr>
            <p:cNvPr id="14341" name="Line 8"/>
            <p:cNvSpPr>
              <a:spLocks noChangeShapeType="1"/>
            </p:cNvSpPr>
            <p:nvPr/>
          </p:nvSpPr>
          <p:spPr bwMode="auto">
            <a:xfrm>
              <a:off x="1822" y="3249"/>
              <a:ext cx="3554" cy="0"/>
            </a:xfrm>
            <a:prstGeom prst="line">
              <a:avLst/>
            </a:prstGeom>
            <a:noFill/>
            <a:ln w="19050" cap="sq">
              <a:solidFill>
                <a:srgbClr val="7B0F1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2" name="Line 9"/>
            <p:cNvSpPr>
              <a:spLocks noChangeShapeType="1"/>
            </p:cNvSpPr>
            <p:nvPr/>
          </p:nvSpPr>
          <p:spPr bwMode="auto">
            <a:xfrm>
              <a:off x="1912" y="3294"/>
              <a:ext cx="3554" cy="0"/>
            </a:xfrm>
            <a:prstGeom prst="line">
              <a:avLst/>
            </a:prstGeom>
            <a:noFill/>
            <a:ln w="19050" cap="sq">
              <a:solidFill>
                <a:srgbClr val="7B0F1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3" name="Line 10"/>
            <p:cNvSpPr>
              <a:spLocks noChangeShapeType="1"/>
            </p:cNvSpPr>
            <p:nvPr/>
          </p:nvSpPr>
          <p:spPr bwMode="auto">
            <a:xfrm>
              <a:off x="2002" y="3339"/>
              <a:ext cx="3554" cy="0"/>
            </a:xfrm>
            <a:prstGeom prst="line">
              <a:avLst/>
            </a:prstGeom>
            <a:noFill/>
            <a:ln w="19050" cap="sq">
              <a:solidFill>
                <a:srgbClr val="7B0F1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/>
              <a:t>при приеме на целевое обучение – </a:t>
            </a:r>
          </a:p>
          <a:p>
            <a:pPr algn="ctr"/>
            <a:r>
              <a:rPr lang="ru-RU" altLang="ru-RU" sz="2000"/>
              <a:t>1 договор – </a:t>
            </a:r>
            <a:r>
              <a:rPr lang="ru-RU" altLang="ru-RU" sz="2000">
                <a:cs typeface="Arial" charset="0"/>
              </a:rPr>
              <a:t>договор о целевом обучении</a:t>
            </a:r>
            <a:endParaRPr lang="ru-RU" altLang="ru-RU" sz="2000" b="1" u="sng">
              <a:solidFill>
                <a:srgbClr val="CC3300"/>
              </a:solidFill>
            </a:endParaRPr>
          </a:p>
        </p:txBody>
      </p:sp>
      <p:grpSp>
        <p:nvGrpSpPr>
          <p:cNvPr id="25602" name="Группа 7"/>
          <p:cNvGrpSpPr>
            <a:grpSpLocks/>
          </p:cNvGrpSpPr>
          <p:nvPr/>
        </p:nvGrpSpPr>
        <p:grpSpPr bwMode="auto">
          <a:xfrm>
            <a:off x="3779838" y="5037138"/>
            <a:ext cx="2087562" cy="1116012"/>
            <a:chOff x="2808288" y="2292350"/>
            <a:chExt cx="2654300" cy="10429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2808288" y="2292350"/>
              <a:ext cx="2624023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2808288" y="2292350"/>
              <a:ext cx="2654300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6D26629-B04D-43E4-BBE0-31DE3EA4E3A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5609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>
                <a:cs typeface="Arial" charset="0"/>
              </a:rPr>
              <a:t>о целевом приеме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9"/>
          <p:cNvSpPr txBox="1">
            <a:spLocks noChangeArrowheads="1"/>
          </p:cNvSpPr>
          <p:nvPr/>
        </p:nvSpPr>
        <p:spPr bwMode="auto">
          <a:xfrm>
            <a:off x="2033588" y="2622550"/>
            <a:ext cx="2460625" cy="584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/>
              <a:t>Договор </a:t>
            </a:r>
          </a:p>
          <a:p>
            <a:r>
              <a:rPr lang="ru-RU" altLang="ru-RU" sz="1600"/>
              <a:t>о целевом обучении</a:t>
            </a:r>
          </a:p>
        </p:txBody>
      </p:sp>
      <p:sp>
        <p:nvSpPr>
          <p:cNvPr id="27650" name="Text Box 9"/>
          <p:cNvSpPr txBox="1">
            <a:spLocks noChangeArrowheads="1"/>
          </p:cNvSpPr>
          <p:nvPr/>
        </p:nvSpPr>
        <p:spPr bwMode="auto">
          <a:xfrm>
            <a:off x="4430713" y="3287713"/>
            <a:ext cx="25177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7651" name="Text Box 9"/>
          <p:cNvSpPr txBox="1">
            <a:spLocks noChangeArrowheads="1"/>
          </p:cNvSpPr>
          <p:nvPr/>
        </p:nvSpPr>
        <p:spPr bwMode="auto">
          <a:xfrm>
            <a:off x="755650" y="3287713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27652" name="Text Box 9"/>
          <p:cNvSpPr txBox="1">
            <a:spLocks noChangeArrowheads="1"/>
          </p:cNvSpPr>
          <p:nvPr/>
        </p:nvSpPr>
        <p:spPr bwMode="auto">
          <a:xfrm>
            <a:off x="755650" y="2205038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44" name="Двойная стрелка влево/вправо 43"/>
          <p:cNvSpPr>
            <a:spLocks noChangeArrowheads="1"/>
          </p:cNvSpPr>
          <p:nvPr/>
        </p:nvSpPr>
        <p:spPr bwMode="auto">
          <a:xfrm rot="5400000">
            <a:off x="1555750" y="2744788"/>
            <a:ext cx="681038" cy="341312"/>
          </a:xfrm>
          <a:prstGeom prst="leftRightArrow">
            <a:avLst>
              <a:gd name="adj1" fmla="val 50000"/>
              <a:gd name="adj2" fmla="val 34262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5" name="Двойная стрелка влево/вправо 44"/>
          <p:cNvSpPr/>
          <p:nvPr/>
        </p:nvSpPr>
        <p:spPr>
          <a:xfrm>
            <a:off x="3068638" y="3330575"/>
            <a:ext cx="1362075" cy="284163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5" name="Text Box 9"/>
          <p:cNvSpPr txBox="1">
            <a:spLocks noChangeArrowheads="1"/>
          </p:cNvSpPr>
          <p:nvPr/>
        </p:nvSpPr>
        <p:spPr bwMode="auto">
          <a:xfrm>
            <a:off x="1639888" y="3678238"/>
            <a:ext cx="4219575" cy="585787"/>
          </a:xfrm>
          <a:prstGeom prst="rect">
            <a:avLst/>
          </a:prstGeom>
          <a:solidFill>
            <a:srgbClr val="FFD9B3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Обязанность вуза провести прием </a:t>
            </a:r>
          </a:p>
          <a:p>
            <a:pPr algn="ctr"/>
            <a:r>
              <a:rPr lang="ru-RU" altLang="ru-RU" sz="1600"/>
              <a:t>на целевое обучение (норма закона)</a:t>
            </a: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250825" y="4910138"/>
            <a:ext cx="8785225" cy="4000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/>
              <a:t>Заказчик не связан договором с конкретным вузом</a:t>
            </a:r>
          </a:p>
        </p:txBody>
      </p:sp>
      <p:sp>
        <p:nvSpPr>
          <p:cNvPr id="2765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0C39112-7BA9-404B-85F5-AB7BD6F27E0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250825" y="5303838"/>
            <a:ext cx="8785225" cy="13239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/>
              <a:t>Как следствие этого, абитуриент может поступать как «целевик» </a:t>
            </a:r>
          </a:p>
          <a:p>
            <a:pPr algn="ctr"/>
            <a:r>
              <a:rPr lang="ru-RU" altLang="ru-RU" sz="2000"/>
              <a:t>в любой вуз, в котором имеется соответствующее направление подготовки (специальность) (по программам бакалавриата </a:t>
            </a:r>
          </a:p>
          <a:p>
            <a:pPr algn="ctr"/>
            <a:r>
              <a:rPr lang="ru-RU" altLang="ru-RU" sz="2000"/>
              <a:t>и специалитета – в 5 вузов согласно Порядку приема)</a:t>
            </a:r>
          </a:p>
        </p:txBody>
      </p:sp>
      <p:sp>
        <p:nvSpPr>
          <p:cNvPr id="27660" name="AutoShape 43"/>
          <p:cNvSpPr>
            <a:spLocks noChangeArrowheads="1"/>
          </p:cNvSpPr>
          <p:nvPr/>
        </p:nvSpPr>
        <p:spPr bwMode="auto">
          <a:xfrm rot="5400000">
            <a:off x="3532981" y="4109244"/>
            <a:ext cx="614363" cy="923925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766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/>
              <a:t>при приеме на целевое обучение – </a:t>
            </a:r>
          </a:p>
          <a:p>
            <a:pPr algn="ctr"/>
            <a:r>
              <a:rPr lang="ru-RU" altLang="ru-RU" sz="2000"/>
              <a:t>1 договор – </a:t>
            </a:r>
            <a:r>
              <a:rPr lang="ru-RU" altLang="ru-RU" sz="2000">
                <a:cs typeface="Arial" charset="0"/>
              </a:rPr>
              <a:t>договор о целевом обучении</a:t>
            </a:r>
            <a:endParaRPr lang="ru-RU" altLang="ru-RU" sz="2000" b="1" u="sng">
              <a:solidFill>
                <a:srgbClr val="CC3300"/>
              </a:solidFill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 smtClean="0">
                <a:solidFill>
                  <a:srgbClr val="871F03"/>
                </a:solidFill>
              </a:rPr>
              <a:t>Особенности приема на целевое обучение в связи с отсутствием договора о целевом приеме</a:t>
            </a:r>
            <a:endParaRPr lang="ru-RU" altLang="ru-RU" sz="3600" b="1" dirty="0">
              <a:solidFill>
                <a:srgbClr val="871F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3"/>
          <p:cNvSpPr>
            <a:spLocks noChangeArrowheads="1"/>
          </p:cNvSpPr>
          <p:nvPr/>
        </p:nvSpPr>
        <p:spPr bwMode="auto">
          <a:xfrm rot="5400000">
            <a:off x="4343283" y="4564884"/>
            <a:ext cx="511830" cy="617538"/>
          </a:xfrm>
          <a:prstGeom prst="rightArrow">
            <a:avLst>
              <a:gd name="adj1" fmla="val 50000"/>
              <a:gd name="adj2" fmla="val 3748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400">
              <a:solidFill>
                <a:srgbClr val="7B0F19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46417" y="3294299"/>
            <a:ext cx="8705563" cy="13234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 smtClean="0"/>
              <a:t>К поступающему не предъявляется требование представления заявления о согласии на зачисление (при приеме в </a:t>
            </a:r>
            <a:r>
              <a:rPr lang="ru-RU" altLang="ru-RU" sz="2000" dirty="0" smtClean="0"/>
              <a:t>бакалавриат, специалитет, магистратуру) </a:t>
            </a:r>
            <a:r>
              <a:rPr lang="ru-RU" sz="2000" dirty="0" smtClean="0"/>
              <a:t>и оригинала </a:t>
            </a:r>
            <a:r>
              <a:rPr lang="ru-RU" sz="2000" dirty="0"/>
              <a:t>документа </a:t>
            </a:r>
            <a:r>
              <a:rPr lang="ru-RU" sz="2000" dirty="0" smtClean="0"/>
              <a:t>об образовании установленного </a:t>
            </a:r>
            <a:r>
              <a:rPr lang="ru-RU" sz="2000" dirty="0"/>
              <a:t>образца </a:t>
            </a:r>
            <a:r>
              <a:rPr lang="ru-RU" sz="2000" dirty="0" smtClean="0"/>
              <a:t>одновременно с </a:t>
            </a:r>
            <a:r>
              <a:rPr lang="ru-RU" sz="2000" dirty="0"/>
              <a:t>подачей </a:t>
            </a:r>
            <a:r>
              <a:rPr lang="ru-RU" sz="2000" dirty="0" smtClean="0"/>
              <a:t>заявления о приеме</a:t>
            </a:r>
            <a:endParaRPr lang="ru-RU" sz="10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Возможность поступления на целевое обучение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в пределах квоты в несколько организаций</a:t>
            </a:r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6417" y="5099700"/>
            <a:ext cx="870556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Абитуриент может </a:t>
            </a:r>
            <a:r>
              <a:rPr lang="ru-RU" altLang="ru-RU" sz="2400" dirty="0"/>
              <a:t>поступать как «</a:t>
            </a:r>
            <a:r>
              <a:rPr lang="ru-RU" altLang="ru-RU" sz="2400" dirty="0" err="1"/>
              <a:t>целевик</a:t>
            </a:r>
            <a:r>
              <a:rPr lang="ru-RU" altLang="ru-RU" sz="2400" dirty="0"/>
              <a:t>» </a:t>
            </a:r>
            <a:r>
              <a:rPr lang="ru-RU" altLang="ru-RU" sz="2400" dirty="0" smtClean="0"/>
              <a:t>в несколько организаций, в которых </a:t>
            </a:r>
            <a:r>
              <a:rPr lang="ru-RU" altLang="ru-RU" sz="2400" dirty="0"/>
              <a:t>имеется соответствующее направление подготовки (специальность) </a:t>
            </a:r>
            <a:endParaRPr lang="ru-RU" altLang="ru-RU" sz="2400" dirty="0" smtClean="0"/>
          </a:p>
          <a:p>
            <a:pPr algn="ctr"/>
            <a:r>
              <a:rPr lang="ru-RU" altLang="ru-RU" sz="2400" dirty="0" smtClean="0"/>
              <a:t>(</a:t>
            </a:r>
            <a:r>
              <a:rPr lang="ru-RU" altLang="ru-RU" sz="2400" dirty="0"/>
              <a:t>по программам бакалавриата </a:t>
            </a:r>
            <a:r>
              <a:rPr lang="ru-RU" altLang="ru-RU" sz="2400" dirty="0" smtClean="0"/>
              <a:t>и </a:t>
            </a:r>
            <a:r>
              <a:rPr lang="ru-RU" altLang="ru-RU" sz="2400" dirty="0"/>
              <a:t>специалитета </a:t>
            </a:r>
            <a:r>
              <a:rPr lang="ru-RU" altLang="ru-RU" sz="2400" dirty="0" smtClean="0"/>
              <a:t>– </a:t>
            </a:r>
            <a:r>
              <a:rPr lang="ru-RU" altLang="ru-RU" sz="2400" dirty="0"/>
              <a:t>в 5 </a:t>
            </a:r>
            <a:r>
              <a:rPr lang="ru-RU" altLang="ru-RU" sz="2400" dirty="0" smtClean="0"/>
              <a:t>вузов)</a:t>
            </a:r>
            <a:endParaRPr lang="ru-RU" altLang="ru-RU" sz="2400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</p:spTree>
    <p:extLst>
      <p:ext uri="{BB962C8B-B14F-4D97-AF65-F5344CB8AC3E}">
        <p14:creationId xmlns:p14="http://schemas.microsoft.com/office/powerpoint/2010/main" val="320061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12746" y="3332599"/>
            <a:ext cx="8821738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При </a:t>
            </a:r>
            <a:r>
              <a:rPr lang="ru-RU" sz="2400" dirty="0"/>
              <a:t>подаче заявления о приеме на целевое обучение поступающий </a:t>
            </a:r>
            <a:r>
              <a:rPr lang="ru-RU" sz="2400" dirty="0" smtClean="0"/>
              <a:t>представляет (один из вариантов):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12746" y="4163596"/>
            <a:ext cx="471929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копию </a:t>
            </a:r>
            <a:r>
              <a:rPr lang="ru-RU" sz="2400" b="1" dirty="0"/>
              <a:t>договора о целевом обучении, </a:t>
            </a:r>
            <a:r>
              <a:rPr lang="ru-RU" sz="2400" b="1" dirty="0" smtClean="0"/>
              <a:t>заверенную </a:t>
            </a:r>
            <a:r>
              <a:rPr lang="ru-RU" sz="2400" b="1" dirty="0"/>
              <a:t>заказчиком целевого </a:t>
            </a:r>
            <a:r>
              <a:rPr lang="ru-RU" sz="2400" b="1" dirty="0" smtClean="0"/>
              <a:t>обучения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922494" y="4163596"/>
            <a:ext cx="410244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незаверенную </a:t>
            </a:r>
            <a:r>
              <a:rPr lang="ru-RU" sz="2400" b="1" dirty="0"/>
              <a:t>копию указанного договора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с </a:t>
            </a:r>
            <a:r>
              <a:rPr lang="ru-RU" sz="2400" b="1" dirty="0"/>
              <a:t>предъявлением его </a:t>
            </a:r>
            <a:r>
              <a:rPr lang="ru-RU" sz="2400" b="1" dirty="0" smtClean="0"/>
              <a:t>оригинала</a:t>
            </a:r>
            <a:endParaRPr lang="ru-RU" sz="2400" b="1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Представление договора о целевом обучении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при поступлении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</p:spTree>
    <p:extLst>
      <p:ext uri="{BB962C8B-B14F-4D97-AF65-F5344CB8AC3E}">
        <p14:creationId xmlns:p14="http://schemas.microsoft.com/office/powerpoint/2010/main" val="36551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400" b="1" dirty="0" smtClean="0">
                <a:solidFill>
                  <a:srgbClr val="871F03"/>
                </a:solidFill>
                <a:cs typeface="Arial" charset="0"/>
              </a:rPr>
              <a:t>Стороны договора.</a:t>
            </a:r>
          </a:p>
          <a:p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Возможность </a:t>
            </a:r>
            <a:r>
              <a:rPr lang="ru-RU" altLang="ru-RU" sz="3600" b="1" dirty="0">
                <a:solidFill>
                  <a:srgbClr val="871F03"/>
                </a:solidFill>
                <a:cs typeface="Arial" charset="0"/>
              </a:rPr>
              <a:t>включения работодателя и вуза </a:t>
            </a:r>
            <a:endParaRPr lang="ru-RU" altLang="ru-RU" sz="3600" b="1" dirty="0" smtClean="0">
              <a:solidFill>
                <a:srgbClr val="871F03"/>
              </a:solidFill>
              <a:cs typeface="Arial" charset="0"/>
            </a:endParaRPr>
          </a:p>
          <a:p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в </a:t>
            </a:r>
            <a:r>
              <a:rPr lang="ru-RU" altLang="ru-RU" sz="3600" b="1" dirty="0">
                <a:solidFill>
                  <a:srgbClr val="871F03"/>
                </a:solidFill>
                <a:cs typeface="Arial" charset="0"/>
              </a:rPr>
              <a:t>число сторон договора</a:t>
            </a:r>
            <a:endParaRPr lang="ru-RU" altLang="ru-RU" sz="3600" b="1" u="sng" dirty="0">
              <a:solidFill>
                <a:srgbClr val="871F03"/>
              </a:solidFill>
            </a:endParaRPr>
          </a:p>
          <a:p>
            <a:endParaRPr lang="ru-RU" altLang="ru-RU" sz="4400" b="1" dirty="0">
              <a:solidFill>
                <a:srgbClr val="871F03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1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848100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1092200" y="57705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cs typeface="Arial" charset="0"/>
              </a:rPr>
              <a:t>Заказчик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931988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0" y="908050"/>
            <a:ext cx="91440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>
                <a:cs typeface="Arial" charset="0"/>
              </a:rPr>
              <a:t>Возможность включения </a:t>
            </a:r>
            <a:r>
              <a:rPr lang="ru-RU" altLang="ru-RU" sz="2000" b="1" u="sng" dirty="0">
                <a:cs typeface="Arial" charset="0"/>
              </a:rPr>
              <a:t>работодателя и вуза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в число сторон договора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3183731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59806" y="5122069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679825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592912" y="5617408"/>
            <a:ext cx="4127872" cy="107721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cs typeface="Arial" charset="0"/>
              </a:rPr>
              <a:t>Заказчик / заказчик -  работодатель</a:t>
            </a:r>
            <a:endParaRPr lang="ru-RU" altLang="ru-RU" sz="3200" b="1" dirty="0">
              <a:cs typeface="Arial" charset="0"/>
            </a:endParaRP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677411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2970857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96318" y="4896817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444208" y="3394184"/>
            <a:ext cx="2448967" cy="181588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Вуз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осуществляющая образовательную деятельность)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 стрелкой 54"/>
          <p:cNvCxnSpPr>
            <a:cxnSpLocks noChangeShapeType="1"/>
          </p:cNvCxnSpPr>
          <p:nvPr/>
        </p:nvCxnSpPr>
        <p:spPr bwMode="auto">
          <a:xfrm flipH="1">
            <a:off x="4913776" y="4302125"/>
            <a:ext cx="1454040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0" y="908050"/>
            <a:ext cx="91440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>
                <a:cs typeface="Arial" charset="0"/>
              </a:rPr>
              <a:t>Возможность включения </a:t>
            </a:r>
            <a:r>
              <a:rPr lang="ru-RU" altLang="ru-RU" sz="2000" b="1" u="sng" dirty="0">
                <a:cs typeface="Arial" charset="0"/>
              </a:rPr>
              <a:t>работодателя и вуза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в число сторон договора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44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9"/>
          <p:cNvSpPr txBox="1">
            <a:spLocks noChangeArrowheads="1"/>
          </p:cNvSpPr>
          <p:nvPr/>
        </p:nvSpPr>
        <p:spPr bwMode="auto">
          <a:xfrm>
            <a:off x="511175" y="3730625"/>
            <a:ext cx="3052763" cy="92392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Договор </a:t>
            </a:r>
          </a:p>
          <a:p>
            <a:pPr algn="ctr"/>
            <a:r>
              <a:rPr lang="ru-RU" altLang="ru-RU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b="1">
                <a:cs typeface="Arial" charset="0"/>
              </a:rPr>
              <a:t>обучении</a:t>
            </a:r>
          </a:p>
        </p:txBody>
      </p:sp>
      <p:sp>
        <p:nvSpPr>
          <p:cNvPr id="29698" name="Text Box 9"/>
          <p:cNvSpPr txBox="1">
            <a:spLocks noChangeArrowheads="1"/>
          </p:cNvSpPr>
          <p:nvPr/>
        </p:nvSpPr>
        <p:spPr bwMode="auto">
          <a:xfrm>
            <a:off x="2339975" y="5284788"/>
            <a:ext cx="1223963" cy="46196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Вуз </a:t>
            </a:r>
          </a:p>
        </p:txBody>
      </p:sp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320676" y="5251072"/>
            <a:ext cx="1944687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Заказчик / заказчик работодатель</a:t>
            </a:r>
            <a:endParaRPr lang="ru-RU" altLang="ru-RU" sz="2400" b="1" dirty="0">
              <a:cs typeface="Arial" charset="0"/>
            </a:endParaRPr>
          </a:p>
        </p:txBody>
      </p:sp>
      <p:sp>
        <p:nvSpPr>
          <p:cNvPr id="29700" name="Text Box 9"/>
          <p:cNvSpPr txBox="1">
            <a:spLocks noChangeArrowheads="1"/>
          </p:cNvSpPr>
          <p:nvPr/>
        </p:nvSpPr>
        <p:spPr bwMode="auto">
          <a:xfrm>
            <a:off x="511175" y="2276475"/>
            <a:ext cx="3052763" cy="9239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b="1">
                <a:cs typeface="Arial" charset="0"/>
              </a:rPr>
              <a:t>или обучающийся)</a:t>
            </a:r>
          </a:p>
        </p:txBody>
      </p:sp>
      <p:sp>
        <p:nvSpPr>
          <p:cNvPr id="29701" name="AutoShape 43"/>
          <p:cNvSpPr>
            <a:spLocks noChangeArrowheads="1"/>
          </p:cNvSpPr>
          <p:nvPr/>
        </p:nvSpPr>
        <p:spPr bwMode="auto">
          <a:xfrm rot="5400000">
            <a:off x="1787525" y="3228975"/>
            <a:ext cx="500063" cy="455613"/>
          </a:xfrm>
          <a:prstGeom prst="rightArrow">
            <a:avLst>
              <a:gd name="adj1" fmla="val 50000"/>
              <a:gd name="adj2" fmla="val 48399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2" name="AutoShape 43"/>
          <p:cNvSpPr>
            <a:spLocks noChangeArrowheads="1"/>
          </p:cNvSpPr>
          <p:nvPr/>
        </p:nvSpPr>
        <p:spPr bwMode="auto">
          <a:xfrm rot="-5400000">
            <a:off x="1046163" y="4746625"/>
            <a:ext cx="622300" cy="454025"/>
          </a:xfrm>
          <a:prstGeom prst="rightArrow">
            <a:avLst>
              <a:gd name="adj1" fmla="val 50000"/>
              <a:gd name="adj2" fmla="val 4862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C5447EE-B2AB-4987-AF80-3FBCCDFBC81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9705" name="AutoShape 43"/>
          <p:cNvSpPr>
            <a:spLocks noChangeArrowheads="1"/>
          </p:cNvSpPr>
          <p:nvPr/>
        </p:nvSpPr>
        <p:spPr bwMode="auto">
          <a:xfrm rot="-5400000">
            <a:off x="2657475" y="4752975"/>
            <a:ext cx="588963" cy="455613"/>
          </a:xfrm>
          <a:prstGeom prst="rightArrow">
            <a:avLst>
              <a:gd name="adj1" fmla="val 50000"/>
              <a:gd name="adj2" fmla="val 4844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4355976" y="2290763"/>
            <a:ext cx="4643562" cy="163121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altLang="ru-RU" sz="2000" dirty="0">
                <a:cs typeface="Arial" charset="0"/>
              </a:rPr>
              <a:t>Если вуз будет являться стороной договора о целевом обучении,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то </a:t>
            </a:r>
            <a:r>
              <a:rPr lang="ru-RU" altLang="ru-RU" sz="2000" dirty="0">
                <a:cs typeface="Arial" charset="0"/>
              </a:rPr>
              <a:t>можно считать, </a:t>
            </a:r>
            <a:r>
              <a:rPr lang="ru-RU" altLang="ru-RU" sz="2000" dirty="0" smtClean="0">
                <a:cs typeface="Arial" charset="0"/>
              </a:rPr>
              <a:t>что </a:t>
            </a:r>
            <a:r>
              <a:rPr lang="ru-RU" altLang="ru-RU" sz="2000" dirty="0">
                <a:cs typeface="Arial" charset="0"/>
              </a:rPr>
              <a:t>этот договор «включает» в себя договор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о </a:t>
            </a:r>
            <a:r>
              <a:rPr lang="ru-RU" altLang="ru-RU" sz="2000" dirty="0">
                <a:cs typeface="Arial" charset="0"/>
              </a:rPr>
              <a:t>целевом приеме</a:t>
            </a:r>
            <a:r>
              <a:rPr lang="ru-RU" altLang="ru-RU" sz="2000" dirty="0" smtClean="0">
                <a:cs typeface="Arial" charset="0"/>
              </a:rPr>
              <a:t>.</a:t>
            </a:r>
            <a:endParaRPr lang="ru-RU" altLang="ru-RU" sz="2000" b="1" u="sng" dirty="0" smtClean="0">
              <a:cs typeface="Arial" charset="0"/>
            </a:endParaRPr>
          </a:p>
        </p:txBody>
      </p:sp>
      <p:sp>
        <p:nvSpPr>
          <p:cNvPr id="29708" name="Text Box 9"/>
          <p:cNvSpPr txBox="1">
            <a:spLocks noChangeArrowheads="1"/>
          </p:cNvSpPr>
          <p:nvPr/>
        </p:nvSpPr>
        <p:spPr bwMode="auto">
          <a:xfrm>
            <a:off x="179388" y="908050"/>
            <a:ext cx="8820150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Что вытекает </a:t>
            </a:r>
            <a:r>
              <a:rPr lang="ru-RU" altLang="ru-RU" sz="2400" b="1" dirty="0">
                <a:cs typeface="Arial" charset="0"/>
              </a:rPr>
              <a:t>из возможности включения </a:t>
            </a:r>
            <a:r>
              <a:rPr lang="ru-RU" altLang="ru-RU" sz="2400" b="1" u="sng" dirty="0">
                <a:cs typeface="Arial" charset="0"/>
              </a:rPr>
              <a:t>вуза</a:t>
            </a:r>
            <a:r>
              <a:rPr lang="ru-RU" altLang="ru-RU" sz="2400" b="1" dirty="0">
                <a:cs typeface="Arial" charset="0"/>
              </a:rPr>
              <a:t> </a:t>
            </a:r>
          </a:p>
          <a:p>
            <a:pPr algn="ctr"/>
            <a:r>
              <a:rPr lang="ru-RU" altLang="ru-RU" sz="2400" b="1" dirty="0">
                <a:cs typeface="Arial" charset="0"/>
              </a:rPr>
              <a:t>в число сторон договора?</a:t>
            </a:r>
            <a:endParaRPr lang="ru-RU" altLang="ru-RU" sz="2400" b="1" u="sng" dirty="0">
              <a:solidFill>
                <a:srgbClr val="CC3300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1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9"/>
          <p:cNvSpPr txBox="1">
            <a:spLocks noChangeArrowheads="1"/>
          </p:cNvSpPr>
          <p:nvPr/>
        </p:nvSpPr>
        <p:spPr bwMode="auto">
          <a:xfrm>
            <a:off x="511175" y="3730625"/>
            <a:ext cx="3052763" cy="92392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Договор </a:t>
            </a:r>
          </a:p>
          <a:p>
            <a:pPr algn="ctr"/>
            <a:r>
              <a:rPr lang="ru-RU" altLang="ru-RU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b="1">
                <a:cs typeface="Arial" charset="0"/>
              </a:rPr>
              <a:t>обучении</a:t>
            </a:r>
          </a:p>
        </p:txBody>
      </p:sp>
      <p:sp>
        <p:nvSpPr>
          <p:cNvPr id="29698" name="Text Box 9"/>
          <p:cNvSpPr txBox="1">
            <a:spLocks noChangeArrowheads="1"/>
          </p:cNvSpPr>
          <p:nvPr/>
        </p:nvSpPr>
        <p:spPr bwMode="auto">
          <a:xfrm>
            <a:off x="2339975" y="5284788"/>
            <a:ext cx="1223963" cy="46196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Вуз </a:t>
            </a:r>
          </a:p>
        </p:txBody>
      </p:sp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511175" y="5284788"/>
            <a:ext cx="1612900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  <p:sp>
        <p:nvSpPr>
          <p:cNvPr id="29700" name="Text Box 9"/>
          <p:cNvSpPr txBox="1">
            <a:spLocks noChangeArrowheads="1"/>
          </p:cNvSpPr>
          <p:nvPr/>
        </p:nvSpPr>
        <p:spPr bwMode="auto">
          <a:xfrm>
            <a:off x="511175" y="2276475"/>
            <a:ext cx="3052763" cy="9239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b="1">
                <a:cs typeface="Arial" charset="0"/>
              </a:rPr>
              <a:t>или обучающийся)</a:t>
            </a:r>
          </a:p>
        </p:txBody>
      </p:sp>
      <p:sp>
        <p:nvSpPr>
          <p:cNvPr id="29701" name="AutoShape 43"/>
          <p:cNvSpPr>
            <a:spLocks noChangeArrowheads="1"/>
          </p:cNvSpPr>
          <p:nvPr/>
        </p:nvSpPr>
        <p:spPr bwMode="auto">
          <a:xfrm rot="5400000">
            <a:off x="1787525" y="3228975"/>
            <a:ext cx="500063" cy="455613"/>
          </a:xfrm>
          <a:prstGeom prst="rightArrow">
            <a:avLst>
              <a:gd name="adj1" fmla="val 50000"/>
              <a:gd name="adj2" fmla="val 48399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2" name="AutoShape 43"/>
          <p:cNvSpPr>
            <a:spLocks noChangeArrowheads="1"/>
          </p:cNvSpPr>
          <p:nvPr/>
        </p:nvSpPr>
        <p:spPr bwMode="auto">
          <a:xfrm rot="-5400000">
            <a:off x="1046163" y="4746625"/>
            <a:ext cx="622300" cy="454025"/>
          </a:xfrm>
          <a:prstGeom prst="rightArrow">
            <a:avLst>
              <a:gd name="adj1" fmla="val 50000"/>
              <a:gd name="adj2" fmla="val 4862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C5447EE-B2AB-4987-AF80-3FBCCDFBC81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9705" name="AutoShape 43"/>
          <p:cNvSpPr>
            <a:spLocks noChangeArrowheads="1"/>
          </p:cNvSpPr>
          <p:nvPr/>
        </p:nvSpPr>
        <p:spPr bwMode="auto">
          <a:xfrm rot="-5400000">
            <a:off x="2657475" y="4752975"/>
            <a:ext cx="588963" cy="455613"/>
          </a:xfrm>
          <a:prstGeom prst="rightArrow">
            <a:avLst>
              <a:gd name="adj1" fmla="val 50000"/>
              <a:gd name="adj2" fmla="val 4844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4355976" y="2290763"/>
            <a:ext cx="4643562" cy="34778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altLang="ru-RU" sz="2000" dirty="0">
                <a:cs typeface="Arial" charset="0"/>
              </a:rPr>
              <a:t>Если вуз будет являться стороной договора о целевом обучении,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то </a:t>
            </a:r>
            <a:r>
              <a:rPr lang="ru-RU" altLang="ru-RU" sz="2000" dirty="0">
                <a:cs typeface="Arial" charset="0"/>
              </a:rPr>
              <a:t>можно считать, </a:t>
            </a:r>
            <a:r>
              <a:rPr lang="ru-RU" altLang="ru-RU" sz="2000" dirty="0" smtClean="0">
                <a:cs typeface="Arial" charset="0"/>
              </a:rPr>
              <a:t>что </a:t>
            </a:r>
            <a:r>
              <a:rPr lang="ru-RU" altLang="ru-RU" sz="2000" dirty="0">
                <a:cs typeface="Arial" charset="0"/>
              </a:rPr>
              <a:t>этот договор «включает» в себя договор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о </a:t>
            </a:r>
            <a:r>
              <a:rPr lang="ru-RU" altLang="ru-RU" sz="2000" dirty="0">
                <a:cs typeface="Arial" charset="0"/>
              </a:rPr>
              <a:t>целевом приеме.</a:t>
            </a:r>
          </a:p>
          <a:p>
            <a:pPr algn="ctr">
              <a:spcBef>
                <a:spcPts val="0"/>
              </a:spcBef>
            </a:pPr>
            <a:endParaRPr lang="ru-RU" altLang="ru-RU" sz="2000" b="1" u="sng" dirty="0" smtClean="0">
              <a:cs typeface="Arial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u="sng" dirty="0" smtClean="0">
                <a:cs typeface="Arial" charset="0"/>
              </a:rPr>
              <a:t>НО</a:t>
            </a:r>
            <a:r>
              <a:rPr lang="ru-RU" altLang="ru-RU" sz="2000" b="1" u="sng" dirty="0">
                <a:cs typeface="Arial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в </a:t>
            </a:r>
            <a:r>
              <a:rPr lang="ru-RU" altLang="ru-RU" sz="2000" dirty="0">
                <a:cs typeface="Arial" charset="0"/>
              </a:rPr>
              <a:t>этот же вуз могут прийти другие «</a:t>
            </a:r>
            <a:r>
              <a:rPr lang="ru-RU" altLang="ru-RU" sz="2000" dirty="0" err="1">
                <a:cs typeface="Arial" charset="0"/>
              </a:rPr>
              <a:t>целевики</a:t>
            </a:r>
            <a:r>
              <a:rPr lang="ru-RU" altLang="ru-RU" sz="2000" dirty="0">
                <a:cs typeface="Arial" charset="0"/>
              </a:rPr>
              <a:t>» (от других заказчиков),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в том числе те, у </a:t>
            </a:r>
            <a:r>
              <a:rPr lang="ru-RU" altLang="ru-RU" sz="2000" dirty="0">
                <a:cs typeface="Arial" charset="0"/>
              </a:rPr>
              <a:t>которых вуз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не </a:t>
            </a:r>
            <a:r>
              <a:rPr lang="ru-RU" altLang="ru-RU" sz="2000" dirty="0">
                <a:cs typeface="Arial" charset="0"/>
              </a:rPr>
              <a:t>является стороной договора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79388" y="908050"/>
            <a:ext cx="8820150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Что вытекает </a:t>
            </a:r>
            <a:r>
              <a:rPr lang="ru-RU" altLang="ru-RU" sz="2400" b="1" dirty="0">
                <a:cs typeface="Arial" charset="0"/>
              </a:rPr>
              <a:t>из возможности включения </a:t>
            </a:r>
            <a:r>
              <a:rPr lang="ru-RU" altLang="ru-RU" sz="2400" b="1" u="sng" dirty="0">
                <a:cs typeface="Arial" charset="0"/>
              </a:rPr>
              <a:t>вуза</a:t>
            </a:r>
            <a:r>
              <a:rPr lang="ru-RU" altLang="ru-RU" sz="2400" b="1" dirty="0">
                <a:cs typeface="Arial" charset="0"/>
              </a:rPr>
              <a:t> </a:t>
            </a:r>
          </a:p>
          <a:p>
            <a:pPr algn="ctr"/>
            <a:r>
              <a:rPr lang="ru-RU" altLang="ru-RU" sz="2400" b="1" dirty="0">
                <a:cs typeface="Arial" charset="0"/>
              </a:rPr>
              <a:t>в число сторон договора?</a:t>
            </a:r>
            <a:endParaRPr lang="ru-RU" altLang="ru-RU" sz="2400" b="1" u="sng" dirty="0">
              <a:solidFill>
                <a:srgbClr val="CC3300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31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250825" y="4971504"/>
            <a:ext cx="8605838" cy="1193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dirty="0">
                <a:cs typeface="Arial" charset="0"/>
              </a:rPr>
              <a:t>Федеральный закон № 337-ФЗ </a:t>
            </a:r>
            <a:r>
              <a:rPr lang="ru-RU" altLang="ru-RU" sz="3600" b="1" u="sng" dirty="0" smtClean="0">
                <a:solidFill>
                  <a:srgbClr val="C00000"/>
                </a:solidFill>
                <a:cs typeface="Arial" charset="0"/>
              </a:rPr>
              <a:t>вступил </a:t>
            </a:r>
            <a:r>
              <a:rPr lang="ru-RU" altLang="ru-RU" sz="3600" b="1" u="sng" dirty="0">
                <a:solidFill>
                  <a:srgbClr val="C00000"/>
                </a:solidFill>
                <a:cs typeface="Arial" charset="0"/>
              </a:rPr>
              <a:t>в силу с 1 января 2019 г.</a:t>
            </a:r>
            <a:endParaRPr lang="ru-RU" altLang="ru-RU" sz="3600" b="1" u="sng" dirty="0">
              <a:solidFill>
                <a:srgbClr val="C00000"/>
              </a:solidFill>
            </a:endParaRP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265113" y="628650"/>
            <a:ext cx="8591550" cy="395877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ctr"/>
            <a:r>
              <a:rPr lang="ru-RU" altLang="ru-RU" sz="2800" b="1" dirty="0"/>
              <a:t>Федеральный закон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от </a:t>
            </a:r>
            <a:r>
              <a:rPr lang="ru-RU" altLang="ru-RU" sz="2800" b="1" dirty="0"/>
              <a:t>3 августа 2018 г. № </a:t>
            </a:r>
            <a:r>
              <a:rPr lang="ru-RU" sz="2800" b="1" dirty="0"/>
              <a:t>337-ФЗ</a:t>
            </a:r>
          </a:p>
          <a:p>
            <a:pPr algn="ctr"/>
            <a:r>
              <a:rPr lang="ru-RU" altLang="ru-RU" sz="2800" b="1" dirty="0">
                <a:cs typeface="Arial" charset="0"/>
              </a:rPr>
              <a:t>«</a:t>
            </a:r>
            <a:r>
              <a:rPr lang="ru-RU" altLang="ru-RU" sz="2800" b="1" dirty="0"/>
              <a:t>О внесении изменений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в </a:t>
            </a:r>
            <a:r>
              <a:rPr lang="ru-RU" altLang="ru-RU" sz="2800" b="1" dirty="0"/>
              <a:t>отдельные </a:t>
            </a:r>
            <a:r>
              <a:rPr lang="ru-RU" altLang="ru-RU" sz="2800" b="1" dirty="0" smtClean="0"/>
              <a:t>законодательные </a:t>
            </a:r>
            <a:r>
              <a:rPr lang="ru-RU" altLang="ru-RU" sz="2800" b="1" dirty="0"/>
              <a:t>акты Российской Федерации </a:t>
            </a:r>
          </a:p>
          <a:p>
            <a:pPr algn="ctr"/>
            <a:r>
              <a:rPr lang="ru-RU" altLang="ru-RU" sz="2800" b="1" dirty="0"/>
              <a:t>в части совершенствования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целевого </a:t>
            </a:r>
            <a:r>
              <a:rPr lang="ru-RU" altLang="ru-RU" sz="2800" b="1" dirty="0"/>
              <a:t>обучения</a:t>
            </a:r>
            <a:r>
              <a:rPr lang="ru-RU" altLang="ru-RU" sz="2800" b="1" dirty="0">
                <a:cs typeface="Arial" charset="0"/>
              </a:rPr>
              <a:t>»</a:t>
            </a:r>
          </a:p>
          <a:p>
            <a:pPr algn="ctr"/>
            <a:endParaRPr lang="ru-RU" altLang="ru-RU" sz="2800" b="1" dirty="0"/>
          </a:p>
          <a:p>
            <a:pPr algn="ctr"/>
            <a:r>
              <a:rPr lang="ru-RU" altLang="ru-RU" sz="2800" b="1" dirty="0"/>
              <a:t>(далее - Федеральный закон № </a:t>
            </a:r>
            <a:r>
              <a:rPr lang="ru-RU" sz="2800" b="1" dirty="0"/>
              <a:t>337-ФЗ</a:t>
            </a:r>
            <a:r>
              <a:rPr lang="ru-RU" altLang="ru-RU" sz="2800" b="1" dirty="0"/>
              <a:t>)</a:t>
            </a:r>
            <a:endParaRPr lang="ru-RU" altLang="ru-RU" sz="2800" b="1" dirty="0">
              <a:cs typeface="Arial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6B01BD9-347A-485A-A42D-8EA712735F0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000" b="1" dirty="0">
                <a:solidFill>
                  <a:srgbClr val="7B0F19"/>
                </a:solidFill>
                <a:cs typeface="Arial" charset="0"/>
              </a:rPr>
              <a:t>Существенные условия </a:t>
            </a:r>
            <a:endParaRPr lang="ru-RU" altLang="ru-RU" sz="40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4000" b="1" dirty="0" smtClean="0">
                <a:solidFill>
                  <a:srgbClr val="7B0F19"/>
                </a:solidFill>
                <a:cs typeface="Arial" charset="0"/>
              </a:rPr>
              <a:t>договора </a:t>
            </a:r>
            <a:r>
              <a:rPr lang="ru-RU" altLang="ru-RU" sz="40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4000" b="1" dirty="0">
                <a:solidFill>
                  <a:srgbClr val="871F03"/>
                </a:solidFill>
              </a:rPr>
              <a:t>обязательства заказчика </a:t>
            </a:r>
            <a:endParaRPr lang="ru-RU" altLang="ru-RU" sz="4000" b="1" dirty="0" smtClean="0">
              <a:solidFill>
                <a:srgbClr val="871F03"/>
              </a:solidFill>
            </a:endParaRPr>
          </a:p>
          <a:p>
            <a:r>
              <a:rPr lang="ru-RU" altLang="ru-RU" sz="4000" b="1" dirty="0" smtClean="0">
                <a:solidFill>
                  <a:srgbClr val="871F03"/>
                </a:solidFill>
              </a:rPr>
              <a:t>и </a:t>
            </a:r>
            <a:r>
              <a:rPr lang="ru-RU" altLang="ru-RU" sz="4000" b="1" dirty="0">
                <a:solidFill>
                  <a:srgbClr val="871F03"/>
                </a:solidFill>
              </a:rPr>
              <a:t>гражданина)</a:t>
            </a:r>
          </a:p>
          <a:p>
            <a:endParaRPr lang="ru-RU" altLang="ru-RU" sz="40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0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заказчика и гражданина)</a:t>
            </a: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958094" y="4437112"/>
            <a:ext cx="7100888" cy="10772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 dirty="0">
                <a:solidFill>
                  <a:srgbClr val="7B0F19"/>
                </a:solidFill>
                <a:cs typeface="Arial" charset="0"/>
              </a:rPr>
              <a:t>Существенные условия </a:t>
            </a:r>
            <a:endParaRPr lang="ru-RU" altLang="ru-RU" sz="3200" b="1" dirty="0" smtClean="0">
              <a:solidFill>
                <a:srgbClr val="7B0F19"/>
              </a:solidFill>
              <a:cs typeface="Arial" charset="0"/>
            </a:endParaRPr>
          </a:p>
          <a:p>
            <a:pPr algn="ctr"/>
            <a:r>
              <a:rPr lang="ru-RU" altLang="ru-RU" sz="3200" b="1" dirty="0" smtClean="0">
                <a:solidFill>
                  <a:srgbClr val="7B0F19"/>
                </a:solidFill>
                <a:cs typeface="Arial" charset="0"/>
              </a:rPr>
              <a:t>договора </a:t>
            </a:r>
            <a:r>
              <a:rPr lang="ru-RU" altLang="ru-RU" sz="3200" b="1" dirty="0">
                <a:solidFill>
                  <a:srgbClr val="871F03"/>
                </a:solidFill>
                <a:cs typeface="Arial" charset="0"/>
              </a:rPr>
              <a:t>о целевом обучении</a:t>
            </a:r>
            <a:endParaRPr lang="ru-RU" sz="24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55304" y="2276872"/>
            <a:ext cx="3491880" cy="10772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/>
              <a:t>Обязательства </a:t>
            </a:r>
            <a:r>
              <a:rPr lang="ru-RU" altLang="ru-RU" sz="3200" b="1" u="sng" dirty="0"/>
              <a:t>заказчика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899448" y="2276872"/>
            <a:ext cx="3488974" cy="10772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/>
              <a:t>Обязательства </a:t>
            </a:r>
            <a:r>
              <a:rPr lang="ru-RU" altLang="ru-RU" sz="3200" b="1" u="sng" dirty="0"/>
              <a:t>гражданина</a:t>
            </a:r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4144373" y="61926"/>
            <a:ext cx="854981" cy="7633120"/>
          </a:xfrm>
          <a:prstGeom prst="rightBrace">
            <a:avLst>
              <a:gd name="adj1" fmla="val 53906"/>
              <a:gd name="adj2" fmla="val 49985"/>
            </a:avLst>
          </a:prstGeom>
          <a:ln w="38100">
            <a:solidFill>
              <a:srgbClr val="7B0F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30719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заказчика и гражданина)</a:t>
            </a: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27785" y="1592641"/>
            <a:ext cx="6381278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 организации предоставления / предоставлению гражданину </a:t>
            </a:r>
          </a:p>
          <a:p>
            <a:pPr algn="ctr"/>
            <a:r>
              <a:rPr lang="ru-RU" sz="2400" dirty="0"/>
              <a:t>в период обучения </a:t>
            </a:r>
            <a:r>
              <a:rPr lang="ru-RU" sz="2400" b="1" dirty="0"/>
              <a:t>мер </a:t>
            </a:r>
            <a:r>
              <a:rPr lang="ru-RU" sz="2400" b="1" dirty="0" smtClean="0"/>
              <a:t>поддержки</a:t>
            </a:r>
            <a:endParaRPr lang="ru-RU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9115" y="1556792"/>
            <a:ext cx="248376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заказчика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3880" y="4473109"/>
            <a:ext cx="2481701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гражданина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627784" y="2787309"/>
            <a:ext cx="6382704" cy="461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трудоустройству </a:t>
            </a:r>
            <a:r>
              <a:rPr lang="ru-RU" sz="2400" b="1" dirty="0" smtClean="0"/>
              <a:t>гражданина</a:t>
            </a:r>
            <a:endParaRPr lang="ru-RU" sz="24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666047" y="4473110"/>
            <a:ext cx="6382704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освоению образовательной </a:t>
            </a:r>
            <a:r>
              <a:rPr lang="ru-RU" sz="2400" b="1" dirty="0" smtClean="0"/>
              <a:t>программы</a:t>
            </a:r>
            <a:endParaRPr lang="ru-RU" sz="2400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627784" y="3210065"/>
            <a:ext cx="6382704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ИСКЛЮЧЕНО </a:t>
            </a:r>
          </a:p>
          <a:p>
            <a:pPr algn="ctr"/>
            <a:r>
              <a:rPr lang="ru-RU" sz="2400" b="1" dirty="0" smtClean="0"/>
              <a:t>обязательство по проведению практики</a:t>
            </a:r>
            <a:endParaRPr lang="ru-RU" sz="2400" dirty="0"/>
          </a:p>
        </p:txBody>
      </p:sp>
      <p:grpSp>
        <p:nvGrpSpPr>
          <p:cNvPr id="18" name="Группа 7"/>
          <p:cNvGrpSpPr>
            <a:grpSpLocks/>
          </p:cNvGrpSpPr>
          <p:nvPr/>
        </p:nvGrpSpPr>
        <p:grpSpPr bwMode="auto">
          <a:xfrm>
            <a:off x="2666047" y="3226601"/>
            <a:ext cx="6382704" cy="814462"/>
            <a:chOff x="2808288" y="2292350"/>
            <a:chExt cx="2654300" cy="1042988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2808288" y="2292350"/>
              <a:ext cx="2624137" cy="10429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2808288" y="2292350"/>
              <a:ext cx="2654300" cy="10429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657817" y="5265198"/>
            <a:ext cx="6382704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осуществлению трудовой деятельности в течение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не менее 3 </a:t>
            </a:r>
            <a:r>
              <a:rPr lang="ru-RU" sz="2400" b="1" dirty="0" smtClean="0">
                <a:solidFill>
                  <a:srgbClr val="C00000"/>
                </a:solidFill>
              </a:rPr>
              <a:t>лет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817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</a:t>
            </a:r>
            <a:r>
              <a:rPr lang="ru-RU" altLang="ru-RU" sz="2400" b="1" u="sng" dirty="0" smtClean="0">
                <a:solidFill>
                  <a:srgbClr val="871F03"/>
                </a:solidFill>
              </a:rPr>
              <a:t>заказчика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)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88571" y="2855609"/>
            <a:ext cx="5895597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гражданину </a:t>
            </a:r>
            <a:r>
              <a:rPr lang="ru-RU" sz="2000" dirty="0" smtClean="0"/>
              <a:t>в </a:t>
            </a:r>
            <a:r>
              <a:rPr lang="ru-RU" sz="2000" dirty="0"/>
              <a:t>период обучения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мер </a:t>
            </a:r>
            <a:r>
              <a:rPr lang="ru-RU" sz="2000" b="1" dirty="0">
                <a:solidFill>
                  <a:srgbClr val="C00000"/>
                </a:solidFill>
              </a:rPr>
              <a:t>поддержки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/>
              <a:t>включая меры материального </a:t>
            </a:r>
            <a:r>
              <a:rPr lang="ru-RU" dirty="0" smtClean="0"/>
              <a:t>стимулирования</a:t>
            </a:r>
            <a:r>
              <a:rPr lang="ru-RU" dirty="0"/>
              <a:t>, оплата </a:t>
            </a:r>
            <a:r>
              <a:rPr lang="ru-RU" dirty="0" smtClean="0"/>
              <a:t>доп. </a:t>
            </a:r>
            <a:r>
              <a:rPr lang="ru-RU" dirty="0"/>
              <a:t>платных </a:t>
            </a:r>
            <a:r>
              <a:rPr lang="ru-RU" dirty="0" smtClean="0"/>
              <a:t>обр. </a:t>
            </a:r>
            <a:r>
              <a:rPr lang="ru-RU" dirty="0"/>
              <a:t>услуг, оказываемых </a:t>
            </a:r>
            <a:r>
              <a:rPr lang="ru-RU" dirty="0" smtClean="0"/>
              <a:t>за </a:t>
            </a:r>
            <a:r>
              <a:rPr lang="ru-RU" dirty="0"/>
              <a:t>рамками </a:t>
            </a:r>
            <a:r>
              <a:rPr lang="ru-RU" dirty="0" smtClean="0"/>
              <a:t>обр. </a:t>
            </a:r>
            <a:r>
              <a:rPr lang="ru-RU" dirty="0"/>
              <a:t>программы, осваиваемой </a:t>
            </a:r>
            <a:r>
              <a:rPr lang="ru-RU" dirty="0" smtClean="0"/>
              <a:t>в </a:t>
            </a:r>
            <a:r>
              <a:rPr lang="ru-RU" dirty="0"/>
              <a:t>соответствии </a:t>
            </a:r>
            <a:r>
              <a:rPr lang="ru-RU" dirty="0" smtClean="0"/>
              <a:t>с </a:t>
            </a:r>
            <a:r>
              <a:rPr lang="ru-RU" dirty="0"/>
              <a:t>договором, предоставление </a:t>
            </a:r>
            <a:r>
              <a:rPr lang="ru-RU" dirty="0" smtClean="0"/>
              <a:t>в </a:t>
            </a:r>
            <a:r>
              <a:rPr lang="ru-RU" dirty="0"/>
              <a:t>пользование и (или) оплата жилого помещения </a:t>
            </a:r>
            <a:r>
              <a:rPr lang="ru-RU" dirty="0" smtClean="0"/>
              <a:t>в </a:t>
            </a:r>
            <a:r>
              <a:rPr lang="ru-RU" dirty="0"/>
              <a:t>период обучения и др</a:t>
            </a:r>
            <a:r>
              <a:rPr lang="ru-RU" dirty="0" smtClean="0"/>
              <a:t>.)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4164" y="2144818"/>
            <a:ext cx="3324584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организации </a:t>
            </a:r>
          </a:p>
          <a:p>
            <a:pPr algn="ctr"/>
            <a:r>
              <a:rPr lang="ru-RU" sz="2000" b="1" dirty="0" smtClean="0"/>
              <a:t>предоставления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059832" y="1628800"/>
            <a:ext cx="4427984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/>
              <a:t>Обязательства </a:t>
            </a:r>
            <a:r>
              <a:rPr lang="ru-RU" altLang="ru-RU" sz="2400" b="1" u="sng" dirty="0"/>
              <a:t>заказчика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516216" y="2144818"/>
            <a:ext cx="2433180" cy="415498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dirty="0" smtClean="0"/>
              <a:t>По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трудоустройству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гражданина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800" dirty="0">
              <a:solidFill>
                <a:srgbClr val="C00000"/>
              </a:solidFill>
            </a:endParaRPr>
          </a:p>
          <a:p>
            <a:pPr algn="ctr"/>
            <a:endParaRPr lang="ru-RU" sz="1600" dirty="0" smtClean="0">
              <a:solidFill>
                <a:srgbClr val="C0000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58088" y="4932813"/>
            <a:ext cx="5556562" cy="13234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000" dirty="0"/>
              <a:t>Стороны самостоятельно определяют перечень мер </a:t>
            </a:r>
            <a:r>
              <a:rPr lang="ru-RU" sz="2000" dirty="0" smtClean="0"/>
              <a:t>поддержки </a:t>
            </a:r>
            <a:r>
              <a:rPr lang="ru-RU" sz="2000" dirty="0"/>
              <a:t>с указанием порядка, сроков и размеров </a:t>
            </a:r>
            <a:endParaRPr lang="ru-RU" sz="2000" dirty="0" smtClean="0"/>
          </a:p>
          <a:p>
            <a:pPr lvl="0" algn="ctr"/>
            <a:r>
              <a:rPr lang="ru-RU" sz="2000" dirty="0" smtClean="0"/>
              <a:t>их предоставления</a:t>
            </a:r>
            <a:endParaRPr lang="ru-RU" sz="2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6624228" y="4278120"/>
            <a:ext cx="2217155" cy="19389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Трудоустройство осуществляется</a:t>
            </a:r>
          </a:p>
          <a:p>
            <a:pPr algn="ctr"/>
            <a:r>
              <a:rPr lang="ru-RU" sz="2000" dirty="0" smtClean="0"/>
              <a:t>не </a:t>
            </a:r>
            <a:r>
              <a:rPr lang="ru-RU" sz="2000" dirty="0"/>
              <a:t>позднее срока, установленного </a:t>
            </a:r>
            <a:r>
              <a:rPr lang="ru-RU" sz="2000" dirty="0" smtClean="0"/>
              <a:t>договором</a:t>
            </a:r>
            <a:endParaRPr lang="ru-RU" sz="20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518748" y="2147723"/>
            <a:ext cx="2565420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</a:t>
            </a:r>
          </a:p>
          <a:p>
            <a:pPr algn="ctr"/>
            <a:r>
              <a:rPr lang="ru-RU" sz="2000" b="1" dirty="0" smtClean="0"/>
              <a:t>предоставлению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615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</a:t>
            </a:r>
            <a:r>
              <a:rPr lang="ru-RU" altLang="ru-RU" sz="2400" b="1" u="sng" dirty="0" smtClean="0">
                <a:solidFill>
                  <a:srgbClr val="871F03"/>
                </a:solidFill>
              </a:rPr>
              <a:t>гражданина</a:t>
            </a:r>
            <a:r>
              <a:rPr lang="ru-RU" altLang="ru-RU" sz="2400" b="1" dirty="0">
                <a:solidFill>
                  <a:srgbClr val="871F03"/>
                </a:solidFill>
              </a:rPr>
              <a:t>)</a:t>
            </a: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835696" y="1700808"/>
            <a:ext cx="5400600" cy="5232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Обязательства </a:t>
            </a:r>
            <a:r>
              <a:rPr lang="ru-RU" altLang="ru-RU" sz="2800" b="1" u="sng" dirty="0"/>
              <a:t>гражданина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61005" y="2290229"/>
            <a:ext cx="4599027" cy="18158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 освоению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образовательной </a:t>
            </a:r>
            <a:r>
              <a:rPr lang="ru-RU" sz="2800" b="1" dirty="0">
                <a:solidFill>
                  <a:srgbClr val="C00000"/>
                </a:solidFill>
              </a:rPr>
              <a:t>программы</a:t>
            </a:r>
            <a:r>
              <a:rPr lang="ru-RU" sz="2800" dirty="0">
                <a:solidFill>
                  <a:srgbClr val="C00000"/>
                </a:solidFill>
              </a:rPr>
              <a:t>, </a:t>
            </a:r>
            <a:endParaRPr lang="ru-RU" sz="2800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dirty="0" smtClean="0"/>
              <a:t>указанной в договоре</a:t>
            </a:r>
            <a:endParaRPr lang="ru-RU" sz="28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5264647" y="2298353"/>
            <a:ext cx="3744416" cy="35394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 осуществлению трудовой деятельности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 </a:t>
            </a:r>
            <a:r>
              <a:rPr lang="ru-RU" sz="2800" b="1" dirty="0">
                <a:solidFill>
                  <a:srgbClr val="C00000"/>
                </a:solidFill>
              </a:rPr>
              <a:t>течение </a:t>
            </a:r>
          </a:p>
          <a:p>
            <a:pPr algn="ctr"/>
            <a:r>
              <a:rPr lang="ru-RU" sz="2800" b="1" u="sng" dirty="0">
                <a:solidFill>
                  <a:srgbClr val="C00000"/>
                </a:solidFill>
              </a:rPr>
              <a:t>не менее 3 лет</a:t>
            </a:r>
            <a:r>
              <a:rPr lang="ru-RU" sz="2800" u="sng" dirty="0">
                <a:solidFill>
                  <a:srgbClr val="C00000"/>
                </a:solidFill>
              </a:rPr>
              <a:t> </a:t>
            </a:r>
            <a:endParaRPr lang="ru-RU" sz="2800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dirty="0" smtClean="0"/>
              <a:t>в </a:t>
            </a:r>
            <a:r>
              <a:rPr lang="ru-RU" sz="2800" dirty="0"/>
              <a:t>соответствии </a:t>
            </a:r>
            <a:endParaRPr lang="ru-RU" sz="2800" dirty="0" smtClean="0"/>
          </a:p>
          <a:p>
            <a:pPr algn="ctr"/>
            <a:r>
              <a:rPr lang="ru-RU" sz="2800" dirty="0" smtClean="0"/>
              <a:t>с </a:t>
            </a:r>
            <a:r>
              <a:rPr lang="ru-RU" sz="2800" dirty="0"/>
              <a:t>полученной квалификацией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61005" y="4106111"/>
            <a:ext cx="4606794" cy="17081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 </a:t>
            </a:r>
            <a:r>
              <a:rPr lang="ru-RU" sz="2400" dirty="0"/>
              <a:t>возможностью изменения образовательной программы </a:t>
            </a:r>
            <a:endParaRPr lang="ru-RU" sz="2400" dirty="0" smtClean="0"/>
          </a:p>
          <a:p>
            <a:pPr algn="ctr"/>
            <a:r>
              <a:rPr lang="ru-RU" sz="2400" dirty="0" smtClean="0"/>
              <a:t>и </a:t>
            </a:r>
            <a:r>
              <a:rPr lang="ru-RU" sz="2400" dirty="0"/>
              <a:t>(или) формы обучения </a:t>
            </a:r>
            <a:endParaRPr lang="ru-RU" sz="2400" dirty="0" smtClean="0"/>
          </a:p>
          <a:p>
            <a:pPr algn="ctr"/>
            <a:r>
              <a:rPr lang="ru-RU" sz="2400" dirty="0" smtClean="0"/>
              <a:t>по </a:t>
            </a:r>
            <a:r>
              <a:rPr lang="ru-RU" sz="2400" dirty="0"/>
              <a:t>согласованию </a:t>
            </a:r>
            <a:r>
              <a:rPr lang="ru-RU" sz="2400" dirty="0" smtClean="0"/>
              <a:t>с заказчиком</a:t>
            </a:r>
          </a:p>
          <a:p>
            <a:pPr algn="ctr"/>
            <a:endParaRPr lang="ru-RU" sz="900" dirty="0"/>
          </a:p>
        </p:txBody>
      </p:sp>
      <p:grpSp>
        <p:nvGrpSpPr>
          <p:cNvPr id="8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00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8914" name="Text Box 9"/>
          <p:cNvSpPr txBox="1">
            <a:spLocks noChangeArrowheads="1"/>
          </p:cNvSpPr>
          <p:nvPr/>
        </p:nvSpPr>
        <p:spPr bwMode="auto">
          <a:xfrm>
            <a:off x="611188" y="1261784"/>
            <a:ext cx="8353425" cy="504753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 dirty="0" smtClean="0"/>
              <a:t>Ст. </a:t>
            </a:r>
            <a:r>
              <a:rPr lang="ru-RU" sz="1600" b="1" u="sng" dirty="0"/>
              <a:t> 71.1 Федерального закона «Об образовании в Российской Федерации»</a:t>
            </a:r>
          </a:p>
          <a:p>
            <a:r>
              <a:rPr lang="ru-RU" sz="1700" dirty="0" smtClean="0"/>
              <a:t>1</a:t>
            </a:r>
            <a:r>
              <a:rPr lang="ru-RU" sz="1700" dirty="0"/>
              <a:t>) федеральные государственные органы, органы государственной власти субъектов Российской Федерации, органы местного самоуправления;</a:t>
            </a:r>
          </a:p>
          <a:p>
            <a:r>
              <a:rPr lang="ru-RU" sz="1700" dirty="0"/>
              <a:t>2) государственные и муниципальные учреждения, унитарные предприятия;</a:t>
            </a:r>
          </a:p>
          <a:p>
            <a:r>
              <a:rPr lang="ru-RU" sz="1700" dirty="0"/>
              <a:t>3) государственные корпорации;</a:t>
            </a:r>
          </a:p>
          <a:p>
            <a:r>
              <a:rPr lang="ru-RU" sz="1700" dirty="0"/>
              <a:t>4) государственные компании;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5) организации, включенные в сводный реестр организаций оборонно-промышленного комплекса, формируемый в соответствии с частью 2 статьи 21 Федерального закона от 31 декабря 2014 года N 488-ФЗ «О промышленной политике в Российской Федерации»;</a:t>
            </a:r>
          </a:p>
          <a:p>
            <a:r>
              <a:rPr lang="ru-RU" sz="1700" dirty="0"/>
              <a:t>6) хозяйственные общества, в уставном капитале которых присутствует доля Российской Федерации, субъекта Российской Федерации или муниципального образования;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7) акционерные общества, акции которых находятся в собственности или в доверительном управлении государственной корпорации;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8) дочерние хозяйственные общества организаций, указанных в п. 4, 6 и 7;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9) организации, которые созданы государственными корпорациями или переданы государственным корпорациям в соответствии с положениями федеральных законов об указанных корпорациях</a:t>
            </a:r>
          </a:p>
        </p:txBody>
      </p:sp>
      <p:sp>
        <p:nvSpPr>
          <p:cNvPr id="38915" name="Line 10"/>
          <p:cNvSpPr>
            <a:spLocks noChangeShapeType="1"/>
          </p:cNvSpPr>
          <p:nvPr/>
        </p:nvSpPr>
        <p:spPr bwMode="auto">
          <a:xfrm flipV="1">
            <a:off x="250825" y="2997200"/>
            <a:ext cx="0" cy="3354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6" name="Line 11"/>
          <p:cNvSpPr>
            <a:spLocks noChangeShapeType="1"/>
          </p:cNvSpPr>
          <p:nvPr/>
        </p:nvSpPr>
        <p:spPr bwMode="auto">
          <a:xfrm>
            <a:off x="250825" y="53006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Line 12"/>
          <p:cNvSpPr>
            <a:spLocks noChangeShapeType="1"/>
          </p:cNvSpPr>
          <p:nvPr/>
        </p:nvSpPr>
        <p:spPr bwMode="auto">
          <a:xfrm>
            <a:off x="250825" y="55165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Line 13"/>
          <p:cNvSpPr>
            <a:spLocks noChangeShapeType="1"/>
          </p:cNvSpPr>
          <p:nvPr/>
        </p:nvSpPr>
        <p:spPr bwMode="auto">
          <a:xfrm>
            <a:off x="250825" y="47974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9" name="Line 14"/>
          <p:cNvSpPr>
            <a:spLocks noChangeShapeType="1"/>
          </p:cNvSpPr>
          <p:nvPr/>
        </p:nvSpPr>
        <p:spPr bwMode="auto">
          <a:xfrm>
            <a:off x="250825" y="299720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0" name="Прямоугольник 4"/>
          <p:cNvSpPr>
            <a:spLocks noChangeArrowheads="1"/>
          </p:cNvSpPr>
          <p:nvPr/>
        </p:nvSpPr>
        <p:spPr bwMode="auto">
          <a:xfrm>
            <a:off x="119063" y="6372036"/>
            <a:ext cx="2148681" cy="369332"/>
          </a:xfrm>
          <a:prstGeom prst="rect">
            <a:avLst/>
          </a:prstGeom>
          <a:solidFill>
            <a:srgbClr val="C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Дополнения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9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01F6B9EC-152F-445D-B9BC-44FDD8BA39AE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7072B8A-173E-47F3-90AF-C2DC4C37F0F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07181" y="1340768"/>
            <a:ext cx="8481219" cy="35394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Органы </a:t>
            </a:r>
            <a:r>
              <a:rPr lang="ru-RU" sz="1700" dirty="0"/>
              <a:t>местного </a:t>
            </a:r>
            <a:r>
              <a:rPr lang="ru-RU" sz="1700" dirty="0" smtClean="0"/>
              <a:t>самоуправления</a:t>
            </a:r>
            <a:endParaRPr lang="ru-RU" sz="1700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7180" y="1883876"/>
            <a:ext cx="8481220" cy="35394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и </a:t>
            </a:r>
            <a:r>
              <a:rPr lang="ru-RU" sz="1700" dirty="0" smtClean="0"/>
              <a:t>муниципальные учреждения</a:t>
            </a:r>
            <a:r>
              <a:rPr lang="ru-RU" sz="1700" dirty="0"/>
              <a:t>, унитарные </a:t>
            </a:r>
            <a:r>
              <a:rPr lang="ru-RU" sz="1700" dirty="0" smtClean="0"/>
              <a:t>предприятия</a:t>
            </a:r>
            <a:endParaRPr lang="ru-RU" sz="1700" dirty="0"/>
          </a:p>
        </p:txBody>
      </p:sp>
      <p:grpSp>
        <p:nvGrpSpPr>
          <p:cNvPr id="18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78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обучение в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интересах </a:t>
            </a:r>
            <a:endParaRPr lang="ru-RU" altLang="ru-RU" sz="2400" b="1" dirty="0" smtClean="0">
              <a:solidFill>
                <a:srgbClr val="871F03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  <p:sp>
        <p:nvSpPr>
          <p:cNvPr id="41986" name="Text Box 9"/>
          <p:cNvSpPr txBox="1">
            <a:spLocks noChangeArrowheads="1"/>
          </p:cNvSpPr>
          <p:nvPr/>
        </p:nvSpPr>
        <p:spPr bwMode="auto">
          <a:xfrm>
            <a:off x="288925" y="1552958"/>
            <a:ext cx="8529638" cy="86793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b="1" dirty="0">
                <a:cs typeface="Arial" charset="0"/>
              </a:rPr>
              <a:t>Три </a:t>
            </a:r>
            <a:r>
              <a:rPr lang="ru-RU" altLang="ru-RU" sz="2800" b="1" dirty="0" smtClean="0">
                <a:cs typeface="Arial" charset="0"/>
              </a:rPr>
              <a:t>способа обеспечения целевого обучения в </a:t>
            </a:r>
            <a:r>
              <a:rPr lang="ru-RU" altLang="ru-RU" sz="2800" b="1" dirty="0">
                <a:cs typeface="Arial" charset="0"/>
              </a:rPr>
              <a:t>интересах </a:t>
            </a:r>
            <a:r>
              <a:rPr lang="ru-RU" altLang="ru-RU" sz="2800" b="1" u="sng" dirty="0">
                <a:cs typeface="Arial" charset="0"/>
              </a:rPr>
              <a:t>конкретного </a:t>
            </a:r>
            <a:r>
              <a:rPr lang="ru-RU" altLang="ru-RU" sz="2800" b="1" u="sng" dirty="0" smtClean="0">
                <a:cs typeface="Arial" charset="0"/>
              </a:rPr>
              <a:t>работодателя:</a:t>
            </a:r>
            <a:endParaRPr lang="ru-RU" altLang="ru-RU" sz="2800" b="1" dirty="0">
              <a:cs typeface="Arial" charset="0"/>
            </a:endParaRPr>
          </a:p>
        </p:txBody>
      </p:sp>
      <p:sp>
        <p:nvSpPr>
          <p:cNvPr id="41987" name="Text Box 9"/>
          <p:cNvSpPr txBox="1">
            <a:spLocks noChangeArrowheads="1"/>
          </p:cNvSpPr>
          <p:nvPr/>
        </p:nvSpPr>
        <p:spPr bwMode="auto">
          <a:xfrm>
            <a:off x="288925" y="2638326"/>
            <a:ext cx="8529638" cy="48013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cs typeface="Arial" charset="0"/>
              </a:rPr>
              <a:t>1) </a:t>
            </a:r>
            <a:r>
              <a:rPr lang="ru-RU" altLang="ru-RU" sz="2800" dirty="0" smtClean="0">
                <a:cs typeface="Arial" charset="0"/>
              </a:rPr>
              <a:t>организация не </a:t>
            </a:r>
            <a:r>
              <a:rPr lang="ru-RU" altLang="ru-RU" sz="2800" dirty="0">
                <a:cs typeface="Arial" charset="0"/>
              </a:rPr>
              <a:t>является стороной договора</a:t>
            </a: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288925" y="3118457"/>
            <a:ext cx="8529638" cy="86793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cs typeface="Arial" charset="0"/>
              </a:rPr>
              <a:t>2) организация </a:t>
            </a:r>
            <a:r>
              <a:rPr lang="ru-RU" altLang="ru-RU" sz="2800" dirty="0" smtClean="0">
                <a:cs typeface="Arial" charset="0"/>
              </a:rPr>
              <a:t>является </a:t>
            </a:r>
            <a:r>
              <a:rPr lang="ru-RU" altLang="ru-RU" sz="2800" dirty="0">
                <a:cs typeface="Arial" charset="0"/>
              </a:rPr>
              <a:t>стороной </a:t>
            </a:r>
            <a:r>
              <a:rPr lang="ru-RU" altLang="ru-RU" sz="2800" dirty="0" smtClean="0">
                <a:cs typeface="Arial" charset="0"/>
              </a:rPr>
              <a:t>договора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cs typeface="Arial" charset="0"/>
              </a:rPr>
              <a:t>в </a:t>
            </a:r>
            <a:r>
              <a:rPr lang="ru-RU" altLang="ru-RU" sz="2800" dirty="0">
                <a:cs typeface="Arial" charset="0"/>
              </a:rPr>
              <a:t>качестве работодателя </a:t>
            </a:r>
            <a:r>
              <a:rPr lang="ru-RU" altLang="ru-RU" sz="2800" dirty="0" smtClean="0">
                <a:cs typeface="Arial" charset="0"/>
              </a:rPr>
              <a:t>(</a:t>
            </a:r>
            <a:r>
              <a:rPr lang="ru-RU" altLang="ru-RU" sz="2800" dirty="0">
                <a:cs typeface="Arial" charset="0"/>
              </a:rPr>
              <a:t>помимо заказчика)</a:t>
            </a:r>
            <a:endParaRPr lang="ru-RU" altLang="ru-RU" sz="2800" dirty="0"/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289247" y="3986387"/>
            <a:ext cx="8531225" cy="86793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cs typeface="Arial" charset="0"/>
              </a:rPr>
              <a:t>3) организация </a:t>
            </a:r>
            <a:r>
              <a:rPr lang="ru-RU" altLang="ru-RU" sz="2800" dirty="0" smtClean="0">
                <a:cs typeface="Arial" charset="0"/>
              </a:rPr>
              <a:t>является </a:t>
            </a:r>
            <a:r>
              <a:rPr lang="ru-RU" altLang="ru-RU" sz="2800" dirty="0">
                <a:cs typeface="Arial" charset="0"/>
              </a:rPr>
              <a:t>стороной договора </a:t>
            </a:r>
            <a:endParaRPr lang="ru-RU" altLang="ru-RU" sz="2800" dirty="0" smtClean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cs typeface="Arial" charset="0"/>
              </a:rPr>
              <a:t>в </a:t>
            </a:r>
            <a:r>
              <a:rPr lang="ru-RU" altLang="ru-RU" sz="2800" dirty="0">
                <a:cs typeface="Arial" charset="0"/>
              </a:rPr>
              <a:t>качестве заказчика</a:t>
            </a:r>
            <a:endParaRPr lang="ru-RU" altLang="ru-RU" sz="2800" dirty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8A5BEA1-53B3-4D20-B7D4-06125205D46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5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9"/>
          <p:cNvSpPr txBox="1">
            <a:spLocks noChangeArrowheads="1"/>
          </p:cNvSpPr>
          <p:nvPr/>
        </p:nvSpPr>
        <p:spPr bwMode="auto">
          <a:xfrm>
            <a:off x="6392863" y="5516563"/>
            <a:ext cx="2520950" cy="52322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Организация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4034" name="AutoShape 43"/>
          <p:cNvSpPr>
            <a:spLocks noChangeArrowheads="1"/>
          </p:cNvSpPr>
          <p:nvPr/>
        </p:nvSpPr>
        <p:spPr bwMode="auto">
          <a:xfrm rot="5400000">
            <a:off x="6838157" y="4218781"/>
            <a:ext cx="1976438" cy="619125"/>
          </a:xfrm>
          <a:prstGeom prst="rightArrow">
            <a:avLst>
              <a:gd name="adj1" fmla="val 50000"/>
              <a:gd name="adj2" fmla="val 2862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44035" name="Text Box 9"/>
          <p:cNvSpPr txBox="1">
            <a:spLocks noChangeArrowheads="1"/>
          </p:cNvSpPr>
          <p:nvPr/>
        </p:nvSpPr>
        <p:spPr bwMode="auto">
          <a:xfrm>
            <a:off x="5889711" y="4112844"/>
            <a:ext cx="1828627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 err="1" smtClean="0">
                <a:cs typeface="Arial" charset="0"/>
              </a:rPr>
              <a:t>Трудо</a:t>
            </a:r>
            <a:r>
              <a:rPr lang="ru-RU" altLang="ru-RU" sz="2400" dirty="0" smtClean="0">
                <a:cs typeface="Arial" charset="0"/>
              </a:rPr>
              <a:t>-устройство</a:t>
            </a:r>
            <a:endParaRPr lang="ru-RU" altLang="ru-RU" sz="2400" dirty="0">
              <a:cs typeface="Arial" charset="0"/>
            </a:endParaRPr>
          </a:p>
        </p:txBody>
      </p:sp>
      <p:sp>
        <p:nvSpPr>
          <p:cNvPr id="44036" name="Text Box 9"/>
          <p:cNvSpPr txBox="1">
            <a:spLocks noChangeArrowheads="1"/>
          </p:cNvSpPr>
          <p:nvPr/>
        </p:nvSpPr>
        <p:spPr bwMode="auto">
          <a:xfrm>
            <a:off x="4364038" y="3024188"/>
            <a:ext cx="1781175" cy="10144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4037" name="Text Box 9"/>
          <p:cNvSpPr txBox="1">
            <a:spLocks noChangeArrowheads="1"/>
          </p:cNvSpPr>
          <p:nvPr/>
        </p:nvSpPr>
        <p:spPr bwMode="auto">
          <a:xfrm>
            <a:off x="6929438" y="3294063"/>
            <a:ext cx="1984375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</p:txBody>
      </p:sp>
      <p:cxnSp>
        <p:nvCxnSpPr>
          <p:cNvPr id="44038" name="Прямая со стрелкой 54"/>
          <p:cNvCxnSpPr>
            <a:cxnSpLocks noChangeShapeType="1"/>
            <a:endCxn id="44036" idx="3"/>
          </p:cNvCxnSpPr>
          <p:nvPr/>
        </p:nvCxnSpPr>
        <p:spPr bwMode="auto">
          <a:xfrm flipH="1">
            <a:off x="6145213" y="3530600"/>
            <a:ext cx="760412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4039" name="Прямая со стрелкой 54"/>
          <p:cNvCxnSpPr>
            <a:cxnSpLocks noChangeShapeType="1"/>
          </p:cNvCxnSpPr>
          <p:nvPr/>
        </p:nvCxnSpPr>
        <p:spPr bwMode="auto">
          <a:xfrm>
            <a:off x="3171825" y="3484563"/>
            <a:ext cx="1192213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1 -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не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является стороной договора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440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1B95C3C-5ED2-4CB2-9C31-421C0181ABE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50825" y="2876743"/>
            <a:ext cx="2921000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/>
              <a:t>Например</a:t>
            </a:r>
            <a:r>
              <a:rPr lang="ru-RU" dirty="0"/>
              <a:t>, орган местного самоуправления, осуществляющий управление в сфере образования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57175" y="2408430"/>
            <a:ext cx="2914650" cy="4619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9"/>
          <p:cNvSpPr txBox="1">
            <a:spLocks noChangeArrowheads="1"/>
          </p:cNvSpPr>
          <p:nvPr/>
        </p:nvSpPr>
        <p:spPr bwMode="auto">
          <a:xfrm>
            <a:off x="6392863" y="5516563"/>
            <a:ext cx="2520950" cy="52322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Организация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4034" name="AutoShape 43"/>
          <p:cNvSpPr>
            <a:spLocks noChangeArrowheads="1"/>
          </p:cNvSpPr>
          <p:nvPr/>
        </p:nvSpPr>
        <p:spPr bwMode="auto">
          <a:xfrm rot="5400000">
            <a:off x="6838157" y="4218781"/>
            <a:ext cx="1976438" cy="619125"/>
          </a:xfrm>
          <a:prstGeom prst="rightArrow">
            <a:avLst>
              <a:gd name="adj1" fmla="val 50000"/>
              <a:gd name="adj2" fmla="val 2862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44035" name="Text Box 9"/>
          <p:cNvSpPr txBox="1">
            <a:spLocks noChangeArrowheads="1"/>
          </p:cNvSpPr>
          <p:nvPr/>
        </p:nvSpPr>
        <p:spPr bwMode="auto">
          <a:xfrm>
            <a:off x="5889711" y="4112844"/>
            <a:ext cx="1828627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 err="1" smtClean="0">
                <a:cs typeface="Arial" charset="0"/>
              </a:rPr>
              <a:t>Трудо</a:t>
            </a:r>
            <a:r>
              <a:rPr lang="ru-RU" altLang="ru-RU" sz="2400" dirty="0" smtClean="0">
                <a:cs typeface="Arial" charset="0"/>
              </a:rPr>
              <a:t>-устройство</a:t>
            </a:r>
            <a:endParaRPr lang="ru-RU" altLang="ru-RU" sz="2400" dirty="0">
              <a:cs typeface="Arial" charset="0"/>
            </a:endParaRPr>
          </a:p>
        </p:txBody>
      </p:sp>
      <p:sp>
        <p:nvSpPr>
          <p:cNvPr id="44036" name="Text Box 9"/>
          <p:cNvSpPr txBox="1">
            <a:spLocks noChangeArrowheads="1"/>
          </p:cNvSpPr>
          <p:nvPr/>
        </p:nvSpPr>
        <p:spPr bwMode="auto">
          <a:xfrm>
            <a:off x="4364038" y="3024188"/>
            <a:ext cx="1781175" cy="10144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4037" name="Text Box 9"/>
          <p:cNvSpPr txBox="1">
            <a:spLocks noChangeArrowheads="1"/>
          </p:cNvSpPr>
          <p:nvPr/>
        </p:nvSpPr>
        <p:spPr bwMode="auto">
          <a:xfrm>
            <a:off x="6929438" y="3294063"/>
            <a:ext cx="1984375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</p:txBody>
      </p:sp>
      <p:cxnSp>
        <p:nvCxnSpPr>
          <p:cNvPr id="44038" name="Прямая со стрелкой 54"/>
          <p:cNvCxnSpPr>
            <a:cxnSpLocks noChangeShapeType="1"/>
            <a:endCxn id="44036" idx="3"/>
          </p:cNvCxnSpPr>
          <p:nvPr/>
        </p:nvCxnSpPr>
        <p:spPr bwMode="auto">
          <a:xfrm flipH="1">
            <a:off x="6145213" y="3530600"/>
            <a:ext cx="760412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4039" name="Прямая со стрелкой 54"/>
          <p:cNvCxnSpPr>
            <a:cxnSpLocks noChangeShapeType="1"/>
          </p:cNvCxnSpPr>
          <p:nvPr/>
        </p:nvCxnSpPr>
        <p:spPr bwMode="auto">
          <a:xfrm>
            <a:off x="3171825" y="3484563"/>
            <a:ext cx="1192213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1 -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не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является стороной договора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440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1B95C3C-5ED2-4CB2-9C31-421C0181ABE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50825" y="2876743"/>
            <a:ext cx="2921000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Например, орган местного самоуправления, осуществляющий управление в сфере образования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57175" y="2408430"/>
            <a:ext cx="2914650" cy="4619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78744" y="4528342"/>
            <a:ext cx="4648496" cy="21975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договоре указывается: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содержательная характеристика: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90000"/>
              </a:lnSpc>
            </a:pPr>
            <a:r>
              <a:rPr lang="ru-RU" dirty="0" smtClean="0"/>
              <a:t>конкретная </a:t>
            </a:r>
            <a:r>
              <a:rPr lang="ru-RU" dirty="0"/>
              <a:t>организация, </a:t>
            </a:r>
            <a:r>
              <a:rPr lang="ru-RU" dirty="0" smtClean="0"/>
              <a:t>или </a:t>
            </a:r>
            <a:r>
              <a:rPr lang="ru-RU" dirty="0"/>
              <a:t>характер деятельности организации, или трудовая функция (функции) </a:t>
            </a:r>
            <a:r>
              <a:rPr lang="ru-RU" dirty="0" smtClean="0"/>
              <a:t>гражданина:</a:t>
            </a:r>
          </a:p>
          <a:p>
            <a:r>
              <a:rPr lang="ru-RU" b="1" dirty="0" smtClean="0"/>
              <a:t>территориальная характеристика </a:t>
            </a:r>
            <a:endParaRPr lang="ru-RU" b="1" dirty="0"/>
          </a:p>
          <a:p>
            <a:r>
              <a:rPr lang="ru-RU" dirty="0" smtClean="0"/>
              <a:t>фактический </a:t>
            </a:r>
            <a:r>
              <a:rPr lang="ru-RU" dirty="0"/>
              <a:t>адрес, </a:t>
            </a:r>
            <a:r>
              <a:rPr lang="ru-RU" dirty="0" smtClean="0"/>
              <a:t>или </a:t>
            </a:r>
            <a:r>
              <a:rPr lang="ru-RU" dirty="0"/>
              <a:t>объект адм. деления, </a:t>
            </a:r>
            <a:r>
              <a:rPr lang="ru-RU" dirty="0" smtClean="0"/>
              <a:t>или </a:t>
            </a:r>
            <a:r>
              <a:rPr lang="ru-RU" dirty="0"/>
              <a:t>субъект </a:t>
            </a:r>
            <a:r>
              <a:rPr lang="ru-RU" dirty="0" smtClean="0"/>
              <a:t>РФ</a:t>
            </a:r>
            <a:endParaRPr lang="ru-RU" dirty="0"/>
          </a:p>
        </p:txBody>
      </p:sp>
      <p:sp>
        <p:nvSpPr>
          <p:cNvPr id="20" name="AutoShape 43"/>
          <p:cNvSpPr>
            <a:spLocks noChangeArrowheads="1"/>
          </p:cNvSpPr>
          <p:nvPr/>
        </p:nvSpPr>
        <p:spPr bwMode="auto">
          <a:xfrm rot="10800000">
            <a:off x="5627241" y="5437814"/>
            <a:ext cx="614363" cy="680718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9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927100" y="1628775"/>
            <a:ext cx="279082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4068763" y="1628775"/>
            <a:ext cx="453707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Целевой </a:t>
            </a:r>
          </a:p>
          <a:p>
            <a:pPr algn="ctr"/>
            <a:r>
              <a:rPr lang="ru-RU" altLang="ru-RU" sz="3200"/>
              <a:t>прием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900113" y="4437063"/>
            <a:ext cx="2817812" cy="10779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4068763" y="4437063"/>
            <a:ext cx="4537075" cy="107791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Прием </a:t>
            </a:r>
          </a:p>
          <a:p>
            <a:pPr algn="ctr"/>
            <a:r>
              <a:rPr lang="ru-RU" altLang="ru-RU" sz="3200"/>
              <a:t>на целевое обучение</a:t>
            </a: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23850" y="371633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Терминология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184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7BCA192-36EF-4935-8BAF-CC34CD3DEA8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9"/>
          <p:cNvSpPr txBox="1">
            <a:spLocks noChangeArrowheads="1"/>
          </p:cNvSpPr>
          <p:nvPr/>
        </p:nvSpPr>
        <p:spPr bwMode="auto">
          <a:xfrm>
            <a:off x="296863" y="5283200"/>
            <a:ext cx="2874962" cy="52322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Организация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6082" name="Text Box 9"/>
          <p:cNvSpPr txBox="1">
            <a:spLocks noChangeArrowheads="1"/>
          </p:cNvSpPr>
          <p:nvPr/>
        </p:nvSpPr>
        <p:spPr bwMode="auto">
          <a:xfrm>
            <a:off x="4364038" y="2806700"/>
            <a:ext cx="1781175" cy="1016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6083" name="Text Box 9"/>
          <p:cNvSpPr txBox="1">
            <a:spLocks noChangeArrowheads="1"/>
          </p:cNvSpPr>
          <p:nvPr/>
        </p:nvSpPr>
        <p:spPr bwMode="auto">
          <a:xfrm>
            <a:off x="296863" y="4808538"/>
            <a:ext cx="2874962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Работодатель</a:t>
            </a:r>
            <a:endParaRPr lang="ru-RU" altLang="ru-RU" sz="2800" b="1">
              <a:cs typeface="Arial" charset="0"/>
            </a:endParaRPr>
          </a:p>
        </p:txBody>
      </p:sp>
      <p:cxnSp>
        <p:nvCxnSpPr>
          <p:cNvPr id="46084" name="Прямая со стрелкой 54"/>
          <p:cNvCxnSpPr>
            <a:cxnSpLocks noChangeShapeType="1"/>
            <a:stCxn id="46090" idx="1"/>
            <a:endCxn id="46082" idx="3"/>
          </p:cNvCxnSpPr>
          <p:nvPr/>
        </p:nvCxnSpPr>
        <p:spPr bwMode="auto">
          <a:xfrm flipH="1">
            <a:off x="6145213" y="3305175"/>
            <a:ext cx="811212" cy="9525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6085" name="Прямая со стрелкой 54"/>
          <p:cNvCxnSpPr>
            <a:cxnSpLocks noChangeShapeType="1"/>
            <a:endCxn id="46082" idx="1"/>
          </p:cNvCxnSpPr>
          <p:nvPr/>
        </p:nvCxnSpPr>
        <p:spPr bwMode="auto">
          <a:xfrm>
            <a:off x="3171825" y="3309938"/>
            <a:ext cx="1192213" cy="4762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6086" name="Прямая со стрелкой 54"/>
          <p:cNvCxnSpPr>
            <a:cxnSpLocks noChangeShapeType="1"/>
          </p:cNvCxnSpPr>
          <p:nvPr/>
        </p:nvCxnSpPr>
        <p:spPr bwMode="auto">
          <a:xfrm flipV="1">
            <a:off x="3171825" y="3822700"/>
            <a:ext cx="1687513" cy="1766888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6087" name="Text Box 9"/>
          <p:cNvSpPr txBox="1">
            <a:spLocks noChangeArrowheads="1"/>
          </p:cNvSpPr>
          <p:nvPr/>
        </p:nvSpPr>
        <p:spPr bwMode="auto">
          <a:xfrm>
            <a:off x="3595688" y="5529263"/>
            <a:ext cx="2765425" cy="46196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altLang="ru-RU" sz="2400">
                <a:cs typeface="Arial" charset="0"/>
              </a:rPr>
              <a:t>Трудоустройство</a:t>
            </a:r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2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является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стороной договора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в качестве работодателя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17" name="Выгнутая влево стрелка 16"/>
          <p:cNvSpPr>
            <a:spLocks noChangeArrowheads="1"/>
          </p:cNvSpPr>
          <p:nvPr/>
        </p:nvSpPr>
        <p:spPr bwMode="auto">
          <a:xfrm rot="3803577" flipH="1">
            <a:off x="5042694" y="2436019"/>
            <a:ext cx="1354137" cy="5845175"/>
          </a:xfrm>
          <a:prstGeom prst="curvedRightArrow">
            <a:avLst>
              <a:gd name="adj1" fmla="val 31772"/>
              <a:gd name="adj2" fmla="val 66109"/>
              <a:gd name="adj3" fmla="val 44078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latin typeface="+mn-lt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6956425" y="2889250"/>
            <a:ext cx="1984375" cy="8302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endParaRPr lang="ru-RU" altLang="ru-RU" sz="2400" b="1">
              <a:cs typeface="Arial" charset="0"/>
            </a:endParaRPr>
          </a:p>
        </p:txBody>
      </p:sp>
      <p:sp>
        <p:nvSpPr>
          <p:cNvPr id="4609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B938551D-27CB-43AF-BF03-705B8DB6262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0825" y="2876743"/>
            <a:ext cx="2921000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Например, орган местного самоуправления, осуществляющий управление в сфере образования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57175" y="2408430"/>
            <a:ext cx="2914650" cy="4619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9"/>
          <p:cNvSpPr txBox="1">
            <a:spLocks noChangeArrowheads="1"/>
          </p:cNvSpPr>
          <p:nvPr/>
        </p:nvSpPr>
        <p:spPr bwMode="auto">
          <a:xfrm>
            <a:off x="4364038" y="2952750"/>
            <a:ext cx="1781175" cy="1016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8131" name="Text Box 9"/>
          <p:cNvSpPr txBox="1">
            <a:spLocks noChangeArrowheads="1"/>
          </p:cNvSpPr>
          <p:nvPr/>
        </p:nvSpPr>
        <p:spPr bwMode="auto">
          <a:xfrm>
            <a:off x="257175" y="2731850"/>
            <a:ext cx="290988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Заказчик – организация</a:t>
            </a:r>
            <a:endParaRPr lang="ru-RU" altLang="ru-RU" sz="2400" b="1" dirty="0">
              <a:cs typeface="Arial" charset="0"/>
            </a:endParaRPr>
          </a:p>
        </p:txBody>
      </p:sp>
      <p:cxnSp>
        <p:nvCxnSpPr>
          <p:cNvPr id="48132" name="Прямая со стрелкой 54"/>
          <p:cNvCxnSpPr>
            <a:cxnSpLocks noChangeShapeType="1"/>
            <a:endCxn id="48130" idx="3"/>
          </p:cNvCxnSpPr>
          <p:nvPr/>
        </p:nvCxnSpPr>
        <p:spPr bwMode="auto">
          <a:xfrm flipH="1">
            <a:off x="6145213" y="3460750"/>
            <a:ext cx="760412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8133" name="Прямая со стрелкой 54"/>
          <p:cNvCxnSpPr>
            <a:cxnSpLocks noChangeShapeType="1"/>
            <a:endCxn id="48130" idx="1"/>
          </p:cNvCxnSpPr>
          <p:nvPr/>
        </p:nvCxnSpPr>
        <p:spPr bwMode="auto">
          <a:xfrm>
            <a:off x="3171825" y="3454400"/>
            <a:ext cx="1192213" cy="635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8134" name="Text Box 9"/>
          <p:cNvSpPr txBox="1">
            <a:spLocks noChangeArrowheads="1"/>
          </p:cNvSpPr>
          <p:nvPr/>
        </p:nvSpPr>
        <p:spPr bwMode="auto">
          <a:xfrm>
            <a:off x="3635896" y="4509120"/>
            <a:ext cx="2763837" cy="46196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altLang="ru-RU" sz="2400" dirty="0">
                <a:cs typeface="Arial" charset="0"/>
              </a:rPr>
              <a:t>Трудоустройство</a:t>
            </a:r>
          </a:p>
        </p:txBody>
      </p:sp>
      <p:sp>
        <p:nvSpPr>
          <p:cNvPr id="48135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3 -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является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стороной договора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в качестве заказчика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23" name="Выгнутая влево стрелка 22"/>
          <p:cNvSpPr>
            <a:spLocks noChangeArrowheads="1"/>
          </p:cNvSpPr>
          <p:nvPr/>
        </p:nvSpPr>
        <p:spPr bwMode="auto">
          <a:xfrm rot="5400000" flipH="1">
            <a:off x="4365715" y="1110835"/>
            <a:ext cx="1346016" cy="6702425"/>
          </a:xfrm>
          <a:prstGeom prst="curvedRightArrow">
            <a:avLst>
              <a:gd name="adj1" fmla="val 31772"/>
              <a:gd name="adj2" fmla="val 66109"/>
              <a:gd name="adj3" fmla="val 44078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latin typeface="+mn-lt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6929438" y="3070225"/>
            <a:ext cx="1984375" cy="83185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endParaRPr lang="ru-RU" altLang="ru-RU" sz="2400" b="1">
              <a:cs typeface="Arial" charset="0"/>
            </a:endParaRPr>
          </a:p>
        </p:txBody>
      </p:sp>
      <p:sp>
        <p:nvSpPr>
          <p:cNvPr id="4813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0BAC2BA-DA40-48A2-8608-AC6D3FACA3D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grpSp>
        <p:nvGrpSpPr>
          <p:cNvPr id="15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9"/>
          <p:cNvSpPr txBox="1">
            <a:spLocks noChangeArrowheads="1"/>
          </p:cNvSpPr>
          <p:nvPr/>
        </p:nvSpPr>
        <p:spPr bwMode="auto">
          <a:xfrm>
            <a:off x="292100" y="40798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Санкции за неисполнение обязательств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3F56A5E-A377-4D10-AF7F-9AA0AE700DA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1507" name="Text Box 9"/>
          <p:cNvSpPr txBox="1">
            <a:spLocks noChangeArrowheads="1"/>
          </p:cNvSpPr>
          <p:nvPr/>
        </p:nvSpPr>
        <p:spPr bwMode="auto">
          <a:xfrm>
            <a:off x="1401763" y="1366838"/>
            <a:ext cx="3671887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Заказчик</a:t>
            </a:r>
            <a:endParaRPr lang="ru-RU" altLang="ru-RU" sz="2400" b="1"/>
          </a:p>
        </p:txBody>
      </p:sp>
      <p:sp>
        <p:nvSpPr>
          <p:cNvPr id="21508" name="Text Box 9"/>
          <p:cNvSpPr txBox="1">
            <a:spLocks noChangeArrowheads="1"/>
          </p:cNvSpPr>
          <p:nvPr/>
        </p:nvSpPr>
        <p:spPr bwMode="auto">
          <a:xfrm>
            <a:off x="5060950" y="1366838"/>
            <a:ext cx="3813175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Гражданин</a:t>
            </a:r>
            <a:endParaRPr lang="ru-RU" altLang="ru-RU" sz="2400" b="1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416050" y="2843213"/>
            <a:ext cx="4092575" cy="1468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Компенсация гражданину в размере </a:t>
            </a:r>
            <a:r>
              <a:rPr lang="ru-RU" b="1" dirty="0">
                <a:solidFill>
                  <a:srgbClr val="C00000"/>
                </a:solidFill>
              </a:rPr>
              <a:t>трехкратной среднемесячной начисленной заработной платы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  <a:p>
            <a:pPr algn="ctr">
              <a:defRPr/>
            </a:pPr>
            <a:r>
              <a:rPr lang="ru-RU" dirty="0"/>
              <a:t>в субъекте РФ, куда должен был быть трудоустроен гражданин </a:t>
            </a:r>
            <a:endParaRPr lang="ru-RU" altLang="ru-RU" dirty="0"/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5508625" y="2843213"/>
            <a:ext cx="3365500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u="sng" dirty="0"/>
              <a:t>Возмещение заказчику расходов</a:t>
            </a:r>
            <a:r>
              <a:rPr lang="ru-RU" dirty="0"/>
              <a:t>, </a:t>
            </a:r>
            <a:endParaRPr lang="ru-RU" dirty="0" smtClean="0"/>
          </a:p>
          <a:p>
            <a:pPr algn="ctr"/>
            <a:r>
              <a:rPr lang="ru-RU" dirty="0" smtClean="0"/>
              <a:t>связанных </a:t>
            </a:r>
          </a:p>
          <a:p>
            <a:pPr algn="ctr"/>
            <a:r>
              <a:rPr lang="ru-RU" dirty="0" smtClean="0"/>
              <a:t>с </a:t>
            </a:r>
            <a:r>
              <a:rPr lang="ru-RU" dirty="0"/>
              <a:t>предоставлением </a:t>
            </a:r>
            <a:endParaRPr lang="ru-RU" dirty="0" smtClean="0"/>
          </a:p>
          <a:p>
            <a:pPr algn="ctr"/>
            <a:r>
              <a:rPr lang="ru-RU" dirty="0" smtClean="0"/>
              <a:t>мер поддержки</a:t>
            </a:r>
            <a:endParaRPr lang="ru-RU" dirty="0"/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1401763" y="1766888"/>
            <a:ext cx="4106862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трудоустройству</a:t>
            </a:r>
            <a:r>
              <a:rPr lang="ru-RU" sz="1600" b="1"/>
              <a:t> гражданина</a:t>
            </a:r>
            <a:endParaRPr lang="ru-RU" altLang="ru-RU" sz="1600" b="1"/>
          </a:p>
          <a:p>
            <a:pPr algn="ctr"/>
            <a:endParaRPr lang="ru-RU" altLang="ru-RU" sz="1600" b="1"/>
          </a:p>
          <a:p>
            <a:pPr algn="ctr"/>
            <a:endParaRPr lang="ru-RU" altLang="ru-RU" sz="1600" b="1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508625" y="1766888"/>
            <a:ext cx="3357563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освоения обр. программы </a:t>
            </a:r>
          </a:p>
          <a:p>
            <a:pPr algn="ctr"/>
            <a:r>
              <a:rPr lang="ru-RU" sz="1600" b="1" u="sng"/>
              <a:t>и осуществлению трудовой деятельности в течение 3 лет</a:t>
            </a:r>
            <a:endParaRPr lang="ru-RU" altLang="ru-RU" sz="1600" b="1" u="sng"/>
          </a:p>
        </p:txBody>
      </p:sp>
    </p:spTree>
    <p:extLst>
      <p:ext uri="{BB962C8B-B14F-4D97-AF65-F5344CB8AC3E}">
        <p14:creationId xmlns:p14="http://schemas.microsoft.com/office/powerpoint/2010/main" val="31381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9"/>
          <p:cNvSpPr txBox="1">
            <a:spLocks noChangeArrowheads="1"/>
          </p:cNvSpPr>
          <p:nvPr/>
        </p:nvSpPr>
        <p:spPr bwMode="auto">
          <a:xfrm>
            <a:off x="292100" y="40798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Санкции за неисполнение обязательств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22530" name="Text Box 9"/>
          <p:cNvSpPr txBox="1">
            <a:spLocks noChangeArrowheads="1"/>
          </p:cNvSpPr>
          <p:nvPr/>
        </p:nvSpPr>
        <p:spPr bwMode="auto">
          <a:xfrm>
            <a:off x="1401763" y="1366838"/>
            <a:ext cx="3671887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Заказчик</a:t>
            </a:r>
            <a:endParaRPr lang="ru-RU" altLang="ru-RU" sz="2400" b="1"/>
          </a:p>
        </p:txBody>
      </p:sp>
      <p:sp>
        <p:nvSpPr>
          <p:cNvPr id="22531" name="Text Box 9"/>
          <p:cNvSpPr txBox="1">
            <a:spLocks noChangeArrowheads="1"/>
          </p:cNvSpPr>
          <p:nvPr/>
        </p:nvSpPr>
        <p:spPr bwMode="auto">
          <a:xfrm>
            <a:off x="5060950" y="1366838"/>
            <a:ext cx="3813175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Гражданин</a:t>
            </a:r>
            <a:endParaRPr lang="ru-RU" altLang="ru-RU" sz="2400" b="1"/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-342900" y="4867275"/>
            <a:ext cx="1758950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b="1" dirty="0"/>
              <a:t>В случае </a:t>
            </a:r>
            <a:r>
              <a:rPr lang="ru-RU" b="1" u="sng" dirty="0"/>
              <a:t>приема</a:t>
            </a:r>
            <a:r>
              <a:rPr lang="ru-RU" b="1" dirty="0"/>
              <a:t> </a:t>
            </a:r>
          </a:p>
          <a:p>
            <a:pPr algn="r"/>
            <a:r>
              <a:rPr lang="ru-RU" b="1" dirty="0"/>
              <a:t>на целевое обучение 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416050" y="2843213"/>
            <a:ext cx="4092575" cy="1468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Компенсация гражданину в размере </a:t>
            </a:r>
            <a:r>
              <a:rPr lang="ru-RU" b="1" dirty="0">
                <a:solidFill>
                  <a:srgbClr val="C00000"/>
                </a:solidFill>
              </a:rPr>
              <a:t>трехкратной среднемесячной начисленной заработной платы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  <a:p>
            <a:pPr algn="ctr">
              <a:defRPr/>
            </a:pPr>
            <a:r>
              <a:rPr lang="ru-RU" dirty="0"/>
              <a:t>в субъекте РФ, куда должен был быть трудоустроен гражданин </a:t>
            </a:r>
            <a:endParaRPr lang="ru-RU" altLang="ru-RU" dirty="0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416050" y="5083175"/>
            <a:ext cx="7475538" cy="954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</a:rPr>
              <a:t>Выплата штрафа в размере расходов бюджета на получение образования 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5508625" y="2843213"/>
            <a:ext cx="3365500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u="sng" dirty="0"/>
              <a:t>Возмещение заказчику расходов</a:t>
            </a:r>
            <a:r>
              <a:rPr lang="ru-RU" dirty="0"/>
              <a:t>, </a:t>
            </a:r>
            <a:endParaRPr lang="ru-RU" dirty="0" smtClean="0"/>
          </a:p>
          <a:p>
            <a:pPr algn="ctr"/>
            <a:r>
              <a:rPr lang="ru-RU" dirty="0" smtClean="0"/>
              <a:t>связанных </a:t>
            </a:r>
            <a:endParaRPr lang="ru-RU" dirty="0"/>
          </a:p>
          <a:p>
            <a:pPr algn="ctr"/>
            <a:r>
              <a:rPr lang="ru-RU" dirty="0"/>
              <a:t>с предоставлением </a:t>
            </a:r>
            <a:endParaRPr lang="ru-RU" dirty="0" smtClean="0"/>
          </a:p>
          <a:p>
            <a:pPr algn="ctr"/>
            <a:r>
              <a:rPr lang="ru-RU" dirty="0" smtClean="0"/>
              <a:t>мер поддержки</a:t>
            </a:r>
            <a:endParaRPr lang="ru-RU" dirty="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401763" y="1766888"/>
            <a:ext cx="4106862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трудоустройству</a:t>
            </a:r>
            <a:r>
              <a:rPr lang="ru-RU" sz="1600" b="1"/>
              <a:t> гражданина</a:t>
            </a:r>
            <a:endParaRPr lang="ru-RU" altLang="ru-RU" sz="1600" b="1"/>
          </a:p>
          <a:p>
            <a:pPr algn="ctr"/>
            <a:endParaRPr lang="ru-RU" altLang="ru-RU" sz="1600" b="1"/>
          </a:p>
          <a:p>
            <a:pPr algn="ctr"/>
            <a:endParaRPr lang="ru-RU" altLang="ru-RU" sz="1600" b="1"/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508625" y="1766888"/>
            <a:ext cx="3357563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освоения обр. программы </a:t>
            </a:r>
          </a:p>
          <a:p>
            <a:pPr algn="ctr"/>
            <a:r>
              <a:rPr lang="ru-RU" sz="1600" b="1" u="sng"/>
              <a:t>и осуществлению трудовой деятельности в течение 3 лет</a:t>
            </a:r>
            <a:endParaRPr lang="ru-RU" altLang="ru-RU" sz="1600" b="1" u="sng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1382713" y="4683125"/>
            <a:ext cx="7475537" cy="4016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u="sng"/>
              <a:t>Дополнительно к иным санкциям</a:t>
            </a:r>
            <a:endParaRPr lang="ru-RU" altLang="ru-RU" sz="2000" b="1" u="sng"/>
          </a:p>
        </p:txBody>
      </p:sp>
      <p:sp>
        <p:nvSpPr>
          <p:cNvPr id="2254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72EBE3E-516A-468E-A3A5-4D54294CC9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grpSp>
        <p:nvGrpSpPr>
          <p:cNvPr id="22543" name="Группа 22"/>
          <p:cNvGrpSpPr>
            <a:grpSpLocks/>
          </p:cNvGrpSpPr>
          <p:nvPr/>
        </p:nvGrpSpPr>
        <p:grpSpPr bwMode="auto">
          <a:xfrm>
            <a:off x="168275" y="6742113"/>
            <a:ext cx="2346325" cy="71437"/>
            <a:chOff x="2857500" y="5805488"/>
            <a:chExt cx="5929313" cy="144462"/>
          </a:xfrm>
        </p:grpSpPr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45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99817" y="3071218"/>
            <a:ext cx="4459765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/>
              <a:t>Механизм установления квоты</a:t>
            </a:r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/>
          </a:p>
        </p:txBody>
      </p:sp>
      <p:sp>
        <p:nvSpPr>
          <p:cNvPr id="60417" name="Text Box 9"/>
          <p:cNvSpPr txBox="1">
            <a:spLocks noChangeArrowheads="1"/>
          </p:cNvSpPr>
          <p:nvPr/>
        </p:nvSpPr>
        <p:spPr bwMode="auto">
          <a:xfrm>
            <a:off x="292100" y="266700"/>
            <a:ext cx="86804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Основные изменения при приеме на целевое 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(вместо выводов)</a:t>
            </a:r>
            <a:endParaRPr lang="ru-RU" altLang="ru-RU" sz="2400" b="1" dirty="0">
              <a:solidFill>
                <a:srgbClr val="871F03"/>
              </a:solidFill>
              <a:cs typeface="Arial" charset="0"/>
            </a:endParaRPr>
          </a:p>
        </p:txBody>
      </p:sp>
      <p:sp>
        <p:nvSpPr>
          <p:cNvPr id="6041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30F77EF-6E9F-464D-8026-65CA2B4E05A1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60419" name="Text Box 9"/>
          <p:cNvSpPr txBox="1">
            <a:spLocks noChangeArrowheads="1"/>
          </p:cNvSpPr>
          <p:nvPr/>
        </p:nvSpPr>
        <p:spPr bwMode="auto">
          <a:xfrm>
            <a:off x="395536" y="4607879"/>
            <a:ext cx="4264046" cy="9223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Правительство РФ устанавливает </a:t>
            </a:r>
            <a:r>
              <a:rPr lang="ru-RU" altLang="ru-RU" dirty="0">
                <a:cs typeface="Arial" charset="0"/>
              </a:rPr>
              <a:t>квоту приема на целевое обучение</a:t>
            </a:r>
            <a:endParaRPr lang="ru-RU" altLang="ru-RU" dirty="0"/>
          </a:p>
          <a:p>
            <a:pPr algn="ctr"/>
            <a:r>
              <a:rPr lang="ru-RU" dirty="0"/>
              <a:t>за счет федерального бюджета</a:t>
            </a:r>
            <a:endParaRPr lang="ru-RU" altLang="ru-RU" dirty="0"/>
          </a:p>
        </p:txBody>
      </p:sp>
      <p:sp>
        <p:nvSpPr>
          <p:cNvPr id="60420" name="Text Box 9"/>
          <p:cNvSpPr txBox="1">
            <a:spLocks noChangeArrowheads="1"/>
          </p:cNvSpPr>
          <p:nvPr/>
        </p:nvSpPr>
        <p:spPr bwMode="auto">
          <a:xfrm>
            <a:off x="395536" y="5517232"/>
            <a:ext cx="4264046" cy="9223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Правительство РФ может устанавливать квоту с указанием субъектов РФ </a:t>
            </a:r>
          </a:p>
        </p:txBody>
      </p:sp>
      <p:sp>
        <p:nvSpPr>
          <p:cNvPr id="60421" name="Text Box 9"/>
          <p:cNvSpPr txBox="1">
            <a:spLocks noChangeArrowheads="1"/>
          </p:cNvSpPr>
          <p:nvPr/>
        </p:nvSpPr>
        <p:spPr bwMode="auto">
          <a:xfrm>
            <a:off x="395536" y="3407550"/>
            <a:ext cx="4262189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Правительство РФ устанавливает перечень специальностей </a:t>
            </a:r>
          </a:p>
          <a:p>
            <a:pPr algn="ctr"/>
            <a:r>
              <a:rPr lang="ru-RU" altLang="ru-RU" dirty="0"/>
              <a:t>и направлений подготовки </a:t>
            </a:r>
          </a:p>
          <a:p>
            <a:pPr algn="ctr"/>
            <a:r>
              <a:rPr lang="ru-RU" altLang="ru-RU" dirty="0"/>
              <a:t>для приема на целевое обучение</a:t>
            </a:r>
          </a:p>
        </p:txBody>
      </p:sp>
      <p:sp>
        <p:nvSpPr>
          <p:cNvPr id="60422" name="Text Box 9"/>
          <p:cNvSpPr txBox="1">
            <a:spLocks noChangeArrowheads="1"/>
          </p:cNvSpPr>
          <p:nvPr/>
        </p:nvSpPr>
        <p:spPr bwMode="auto">
          <a:xfrm>
            <a:off x="4854575" y="765175"/>
            <a:ext cx="4064000" cy="4000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Возможные последствия</a:t>
            </a:r>
            <a:endParaRPr lang="ru-RU" altLang="ru-RU" sz="2000" b="1"/>
          </a:p>
        </p:txBody>
      </p:sp>
      <p:sp>
        <p:nvSpPr>
          <p:cNvPr id="60423" name="Text Box 9"/>
          <p:cNvSpPr txBox="1">
            <a:spLocks noChangeArrowheads="1"/>
          </p:cNvSpPr>
          <p:nvPr/>
        </p:nvSpPr>
        <p:spPr bwMode="auto">
          <a:xfrm>
            <a:off x="5096846" y="3417888"/>
            <a:ext cx="3875703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Сокращение количества </a:t>
            </a:r>
            <a:r>
              <a:rPr lang="ru-RU" altLang="ru-RU" dirty="0" err="1" smtClean="0"/>
              <a:t>специ-альностей</a:t>
            </a:r>
            <a:r>
              <a:rPr lang="ru-RU" altLang="ru-RU" dirty="0" smtClean="0"/>
              <a:t> </a:t>
            </a:r>
            <a:r>
              <a:rPr lang="ru-RU" altLang="ru-RU" dirty="0"/>
              <a:t>и направлений подготовки, по которым </a:t>
            </a:r>
            <a:r>
              <a:rPr lang="ru-RU" altLang="ru-RU" dirty="0" smtClean="0"/>
              <a:t>проводит-</a:t>
            </a:r>
            <a:r>
              <a:rPr lang="ru-RU" altLang="ru-RU" dirty="0" err="1" smtClean="0"/>
              <a:t>ся</a:t>
            </a:r>
            <a:r>
              <a:rPr lang="ru-RU" altLang="ru-RU" dirty="0" smtClean="0"/>
              <a:t> </a:t>
            </a:r>
            <a:r>
              <a:rPr lang="ru-RU" altLang="ru-RU" dirty="0"/>
              <a:t>прием на целевое обучение</a:t>
            </a:r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5098342" y="4618217"/>
            <a:ext cx="3874208" cy="9223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/>
              <a:t>Сокращение объема </a:t>
            </a:r>
            <a:r>
              <a:rPr lang="ru-RU" altLang="ru-RU">
                <a:cs typeface="Arial" charset="0"/>
              </a:rPr>
              <a:t>квоты приема на целевое обучение</a:t>
            </a:r>
          </a:p>
          <a:p>
            <a:pPr algn="ctr"/>
            <a:endParaRPr lang="ru-RU" altLang="ru-RU"/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115896" y="5517232"/>
            <a:ext cx="3875703" cy="923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/>
              <a:t>Установление квоты только </a:t>
            </a:r>
          </a:p>
          <a:p>
            <a:pPr algn="ctr"/>
            <a:r>
              <a:rPr lang="ru-RU" altLang="ru-RU"/>
              <a:t>в интересах отдельных субъектов РФ </a:t>
            </a:r>
          </a:p>
        </p:txBody>
      </p:sp>
      <p:sp>
        <p:nvSpPr>
          <p:cNvPr id="60434" name="Text Box 9"/>
          <p:cNvSpPr txBox="1">
            <a:spLocks noChangeArrowheads="1"/>
          </p:cNvSpPr>
          <p:nvPr/>
        </p:nvSpPr>
        <p:spPr bwMode="auto">
          <a:xfrm>
            <a:off x="199633" y="2217365"/>
            <a:ext cx="4437627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Выплата </a:t>
            </a:r>
            <a:r>
              <a:rPr lang="ru-RU" sz="2000" b="1" dirty="0" smtClean="0"/>
              <a:t>штрафа</a:t>
            </a:r>
          </a:p>
          <a:p>
            <a:pPr algn="ctr"/>
            <a:endParaRPr lang="ru-RU" altLang="ru-RU" sz="2000" b="1" dirty="0"/>
          </a:p>
        </p:txBody>
      </p:sp>
      <p:sp>
        <p:nvSpPr>
          <p:cNvPr id="60435" name="Text Box 9"/>
          <p:cNvSpPr txBox="1">
            <a:spLocks noChangeArrowheads="1"/>
          </p:cNvSpPr>
          <p:nvPr/>
        </p:nvSpPr>
        <p:spPr bwMode="auto">
          <a:xfrm>
            <a:off x="5082406" y="2147888"/>
            <a:ext cx="3875857" cy="9233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Снижение привлекательности</a:t>
            </a:r>
            <a:r>
              <a:rPr lang="ru-RU" altLang="ru-RU" dirty="0"/>
              <a:t> приема на целевое обучение </a:t>
            </a:r>
          </a:p>
          <a:p>
            <a:pPr algn="ctr"/>
            <a:r>
              <a:rPr lang="ru-RU" altLang="ru-RU" dirty="0"/>
              <a:t>для абитуриентов и </a:t>
            </a:r>
            <a:r>
              <a:rPr lang="ru-RU" altLang="ru-RU" dirty="0" smtClean="0"/>
              <a:t>заказчиков</a:t>
            </a:r>
            <a:endParaRPr lang="ru-RU" altLang="ru-RU" dirty="0"/>
          </a:p>
        </p:txBody>
      </p:sp>
      <p:sp>
        <p:nvSpPr>
          <p:cNvPr id="60436" name="AutoShape 21"/>
          <p:cNvSpPr>
            <a:spLocks noChangeArrowheads="1"/>
          </p:cNvSpPr>
          <p:nvPr/>
        </p:nvSpPr>
        <p:spPr bwMode="auto">
          <a:xfrm>
            <a:off x="4518380" y="2418287"/>
            <a:ext cx="603250" cy="382531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31" name="Text Box 9"/>
          <p:cNvSpPr txBox="1">
            <a:spLocks noChangeArrowheads="1"/>
          </p:cNvSpPr>
          <p:nvPr/>
        </p:nvSpPr>
        <p:spPr bwMode="auto">
          <a:xfrm>
            <a:off x="168275" y="1272451"/>
            <a:ext cx="4449763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cs typeface="Arial" charset="0"/>
              </a:rPr>
              <a:t>Отсутствие договора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о целевом </a:t>
            </a:r>
            <a:r>
              <a:rPr lang="ru-RU" altLang="ru-RU" sz="2000" b="1" dirty="0" smtClean="0">
                <a:cs typeface="Arial" charset="0"/>
              </a:rPr>
              <a:t>приеме</a:t>
            </a:r>
            <a:endParaRPr lang="ru-RU" altLang="ru-RU" sz="2000" b="1" dirty="0">
              <a:cs typeface="Arial" charset="0"/>
            </a:endParaRPr>
          </a:p>
        </p:txBody>
      </p:sp>
      <p:sp>
        <p:nvSpPr>
          <p:cNvPr id="60432" name="Text Box 9"/>
          <p:cNvSpPr txBox="1">
            <a:spLocks noChangeArrowheads="1"/>
          </p:cNvSpPr>
          <p:nvPr/>
        </p:nvSpPr>
        <p:spPr bwMode="auto">
          <a:xfrm>
            <a:off x="5076056" y="1165225"/>
            <a:ext cx="3875857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>
                <a:cs typeface="Arial" charset="0"/>
              </a:rPr>
              <a:t>«</a:t>
            </a:r>
            <a:r>
              <a:rPr lang="ru-RU" altLang="ru-RU" dirty="0" err="1" smtClean="0">
                <a:cs typeface="Arial" charset="0"/>
              </a:rPr>
              <a:t>Целевики</a:t>
            </a:r>
            <a:r>
              <a:rPr lang="ru-RU" altLang="ru-RU" dirty="0" smtClean="0">
                <a:cs typeface="Arial" charset="0"/>
              </a:rPr>
              <a:t>» разных </a:t>
            </a:r>
            <a:r>
              <a:rPr lang="ru-RU" altLang="ru-RU" dirty="0">
                <a:cs typeface="Arial" charset="0"/>
              </a:rPr>
              <a:t>заказчиков </a:t>
            </a:r>
            <a:r>
              <a:rPr lang="ru-RU" altLang="ru-RU" dirty="0" smtClean="0">
                <a:cs typeface="Arial" charset="0"/>
              </a:rPr>
              <a:t>будут </a:t>
            </a:r>
            <a:r>
              <a:rPr lang="ru-RU" altLang="ru-RU" dirty="0">
                <a:cs typeface="Arial" charset="0"/>
              </a:rPr>
              <a:t>поступать </a:t>
            </a:r>
            <a:r>
              <a:rPr lang="ru-RU" altLang="ru-RU" dirty="0" smtClean="0">
                <a:cs typeface="Arial" charset="0"/>
              </a:rPr>
              <a:t>на </a:t>
            </a:r>
            <a:r>
              <a:rPr lang="ru-RU" altLang="ru-RU" dirty="0">
                <a:cs typeface="Arial" charset="0"/>
              </a:rPr>
              <a:t>равных условиях</a:t>
            </a:r>
          </a:p>
        </p:txBody>
      </p:sp>
      <p:sp>
        <p:nvSpPr>
          <p:cNvPr id="60433" name="AutoShape 21"/>
          <p:cNvSpPr>
            <a:spLocks noChangeArrowheads="1"/>
          </p:cNvSpPr>
          <p:nvPr/>
        </p:nvSpPr>
        <p:spPr bwMode="auto">
          <a:xfrm>
            <a:off x="4518380" y="1435306"/>
            <a:ext cx="603250" cy="382177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28" name="AutoShape 21"/>
          <p:cNvSpPr>
            <a:spLocks noChangeArrowheads="1"/>
          </p:cNvSpPr>
          <p:nvPr/>
        </p:nvSpPr>
        <p:spPr bwMode="auto">
          <a:xfrm>
            <a:off x="4544814" y="3829050"/>
            <a:ext cx="603250" cy="382588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29" name="AutoShape 21"/>
          <p:cNvSpPr>
            <a:spLocks noChangeArrowheads="1"/>
          </p:cNvSpPr>
          <p:nvPr/>
        </p:nvSpPr>
        <p:spPr bwMode="auto">
          <a:xfrm>
            <a:off x="4544814" y="4877754"/>
            <a:ext cx="603250" cy="382588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30" name="AutoShape 21"/>
          <p:cNvSpPr>
            <a:spLocks noChangeArrowheads="1"/>
          </p:cNvSpPr>
          <p:nvPr/>
        </p:nvSpPr>
        <p:spPr bwMode="auto">
          <a:xfrm>
            <a:off x="4543390" y="5803106"/>
            <a:ext cx="603250" cy="382588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grpSp>
        <p:nvGrpSpPr>
          <p:cNvPr id="22" name="Группа 22"/>
          <p:cNvGrpSpPr>
            <a:grpSpLocks/>
          </p:cNvGrpSpPr>
          <p:nvPr/>
        </p:nvGrpSpPr>
        <p:grpSpPr bwMode="auto">
          <a:xfrm>
            <a:off x="115259" y="6669088"/>
            <a:ext cx="2562115" cy="71437"/>
            <a:chOff x="2857500" y="5805488"/>
            <a:chExt cx="5929313" cy="144462"/>
          </a:xfrm>
        </p:grpSpPr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062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2477502" y="3501008"/>
            <a:ext cx="4684215" cy="1200329"/>
          </a:xfrm>
          <a:prstGeom prst="rect">
            <a:avLst/>
          </a:prstGeom>
          <a:solidFill>
            <a:srgbClr val="FFEAD5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cs typeface="Arial" charset="0"/>
              </a:rPr>
              <a:t>Федеральный </a:t>
            </a:r>
            <a:r>
              <a:rPr lang="ru-RU" altLang="ru-RU" sz="2400" b="1" dirty="0" smtClean="0">
                <a:cs typeface="Arial" charset="0"/>
              </a:rPr>
              <a:t>закон</a:t>
            </a:r>
            <a:endParaRPr lang="ru-RU" sz="2400" b="1" dirty="0"/>
          </a:p>
          <a:p>
            <a:pPr algn="ctr"/>
            <a:r>
              <a:rPr lang="ru-RU" sz="2400" b="1" dirty="0"/>
              <a:t>«Об образовании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Российской Федерации»</a:t>
            </a: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265113" y="628650"/>
            <a:ext cx="8591550" cy="131189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ctr"/>
            <a:r>
              <a:rPr lang="ru-RU" altLang="ru-RU" sz="2000" b="1" dirty="0"/>
              <a:t>Федеральный закон </a:t>
            </a:r>
            <a:r>
              <a:rPr lang="ru-RU" altLang="ru-RU" sz="2000" b="1" dirty="0" smtClean="0"/>
              <a:t>от </a:t>
            </a:r>
            <a:r>
              <a:rPr lang="ru-RU" altLang="ru-RU" sz="2000" b="1" dirty="0"/>
              <a:t>3 августа 2018 г. № </a:t>
            </a:r>
            <a:r>
              <a:rPr lang="ru-RU" sz="2000" b="1" dirty="0"/>
              <a:t>337-ФЗ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«</a:t>
            </a:r>
            <a:r>
              <a:rPr lang="ru-RU" altLang="ru-RU" sz="2000" b="1" dirty="0"/>
              <a:t>О внесении изменений </a:t>
            </a:r>
            <a:r>
              <a:rPr lang="ru-RU" altLang="ru-RU" sz="2000" b="1" dirty="0" smtClean="0"/>
              <a:t>в </a:t>
            </a:r>
            <a:r>
              <a:rPr lang="ru-RU" altLang="ru-RU" sz="2000" b="1" dirty="0"/>
              <a:t>отдельные </a:t>
            </a:r>
            <a:r>
              <a:rPr lang="ru-RU" altLang="ru-RU" sz="2000" b="1" dirty="0" smtClean="0"/>
              <a:t>законодательные </a:t>
            </a:r>
          </a:p>
          <a:p>
            <a:pPr algn="ctr"/>
            <a:r>
              <a:rPr lang="ru-RU" altLang="ru-RU" sz="2000" b="1" dirty="0" smtClean="0"/>
              <a:t>акты </a:t>
            </a:r>
            <a:r>
              <a:rPr lang="ru-RU" altLang="ru-RU" sz="2000" b="1" dirty="0"/>
              <a:t>Российской Федерации </a:t>
            </a:r>
            <a:r>
              <a:rPr lang="ru-RU" altLang="ru-RU" sz="2000" b="1" dirty="0" smtClean="0"/>
              <a:t>в </a:t>
            </a:r>
            <a:r>
              <a:rPr lang="ru-RU" altLang="ru-RU" sz="2000" b="1" dirty="0"/>
              <a:t>части совершенствования </a:t>
            </a:r>
            <a:r>
              <a:rPr lang="ru-RU" altLang="ru-RU" sz="2000" b="1" dirty="0" smtClean="0"/>
              <a:t>целевого </a:t>
            </a:r>
            <a:r>
              <a:rPr lang="ru-RU" altLang="ru-RU" sz="2000" b="1" dirty="0"/>
              <a:t>обучения</a:t>
            </a:r>
            <a:r>
              <a:rPr lang="ru-RU" altLang="ru-RU" sz="2000" b="1" dirty="0" smtClean="0">
                <a:cs typeface="Arial" charset="0"/>
              </a:rPr>
              <a:t>»</a:t>
            </a:r>
            <a:endParaRPr lang="ru-RU" altLang="ru-RU" sz="2000" b="1" dirty="0">
              <a:cs typeface="Arial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6B01BD9-347A-485A-A42D-8EA712735F0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cxnSp>
        <p:nvCxnSpPr>
          <p:cNvPr id="12" name="Прямая со стрелкой 54"/>
          <p:cNvCxnSpPr>
            <a:cxnSpLocks noChangeShapeType="1"/>
          </p:cNvCxnSpPr>
          <p:nvPr/>
        </p:nvCxnSpPr>
        <p:spPr bwMode="auto">
          <a:xfrm flipH="1">
            <a:off x="4818022" y="2461867"/>
            <a:ext cx="1588" cy="72008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05554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9"/>
          <p:cNvSpPr txBox="1">
            <a:spLocks noChangeArrowheads="1"/>
          </p:cNvSpPr>
          <p:nvPr/>
        </p:nvSpPr>
        <p:spPr bwMode="auto">
          <a:xfrm>
            <a:off x="250824" y="2060848"/>
            <a:ext cx="8748713" cy="378565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В Федеральном законе </a:t>
            </a:r>
          </a:p>
          <a:p>
            <a:pPr algn="ctr"/>
            <a:r>
              <a:rPr lang="ru-RU" sz="2400" b="1" dirty="0"/>
              <a:t>«Об образовании в Российской Федерации»</a:t>
            </a:r>
          </a:p>
          <a:p>
            <a:pPr algn="ctr"/>
            <a:r>
              <a:rPr lang="ru-RU" sz="2400" dirty="0"/>
              <a:t>устанавливаются 2 статьи, посвященные </a:t>
            </a:r>
          </a:p>
          <a:p>
            <a:pPr algn="ctr"/>
            <a:r>
              <a:rPr lang="ru-RU" sz="2400" dirty="0"/>
              <a:t>целевому обучению и приему на целевое обучение:</a:t>
            </a:r>
          </a:p>
          <a:p>
            <a:endParaRPr lang="ru-RU" sz="2400" dirty="0"/>
          </a:p>
          <a:p>
            <a:r>
              <a:rPr lang="ru-RU" sz="2400" b="1" dirty="0"/>
              <a:t>Статья 56.      Целевое обучение </a:t>
            </a:r>
          </a:p>
          <a:p>
            <a:endParaRPr lang="ru-RU" sz="2400" b="1" dirty="0"/>
          </a:p>
          <a:p>
            <a:r>
              <a:rPr lang="ru-RU" sz="2400" b="1" dirty="0"/>
              <a:t>Статья 71.1.   Особенности приема на целевое </a:t>
            </a:r>
            <a:endParaRPr lang="ru-RU" sz="2400" b="1" dirty="0" smtClean="0"/>
          </a:p>
          <a:p>
            <a:r>
              <a:rPr lang="ru-RU" sz="2400" b="1" dirty="0" smtClean="0"/>
              <a:t>обучение по </a:t>
            </a:r>
            <a:r>
              <a:rPr lang="ru-RU" sz="2400" b="1" dirty="0"/>
              <a:t>образовательным программам </a:t>
            </a:r>
            <a:endParaRPr lang="ru-RU" sz="2400" b="1" dirty="0" smtClean="0"/>
          </a:p>
          <a:p>
            <a:r>
              <a:rPr lang="ru-RU" sz="2400" b="1" u="sng" dirty="0" smtClean="0"/>
              <a:t>высшего </a:t>
            </a:r>
            <a:r>
              <a:rPr lang="ru-RU" sz="2400" b="1" u="sng" dirty="0"/>
              <a:t>образования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4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9"/>
          <p:cNvSpPr txBox="1">
            <a:spLocks noChangeArrowheads="1"/>
          </p:cNvSpPr>
          <p:nvPr/>
        </p:nvSpPr>
        <p:spPr bwMode="auto">
          <a:xfrm>
            <a:off x="323850" y="1447800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9458" name="Text Box 9"/>
          <p:cNvSpPr txBox="1">
            <a:spLocks noChangeArrowheads="1"/>
          </p:cNvSpPr>
          <p:nvPr/>
        </p:nvSpPr>
        <p:spPr bwMode="auto">
          <a:xfrm>
            <a:off x="2195513" y="2843213"/>
            <a:ext cx="1979612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4287838" y="2843213"/>
            <a:ext cx="18684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Целевой прием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2195513" y="2043113"/>
            <a:ext cx="3960812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cxnSp>
        <p:nvCxnSpPr>
          <p:cNvPr id="19461" name="Прямая со стрелкой 54"/>
          <p:cNvCxnSpPr>
            <a:cxnSpLocks noChangeShapeType="1"/>
            <a:endCxn id="19459" idx="0"/>
          </p:cNvCxnSpPr>
          <p:nvPr/>
        </p:nvCxnSpPr>
        <p:spPr bwMode="auto">
          <a:xfrm>
            <a:off x="4498975" y="2503488"/>
            <a:ext cx="723900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2" name="Прямая со стрелкой 54"/>
          <p:cNvCxnSpPr>
            <a:cxnSpLocks noChangeShapeType="1"/>
            <a:endCxn id="19458" idx="0"/>
          </p:cNvCxnSpPr>
          <p:nvPr/>
        </p:nvCxnSpPr>
        <p:spPr bwMode="auto">
          <a:xfrm flipH="1">
            <a:off x="3186113" y="2503488"/>
            <a:ext cx="534987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1404938" y="5411788"/>
            <a:ext cx="23129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4106863" y="5411788"/>
            <a:ext cx="3344862" cy="825500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Прием </a:t>
            </a:r>
          </a:p>
          <a:p>
            <a:pPr algn="ctr"/>
            <a:r>
              <a:rPr lang="ru-RU" altLang="ru-RU" sz="2400"/>
              <a:t>на целевое обучение</a:t>
            </a:r>
          </a:p>
        </p:txBody>
      </p:sp>
      <p:cxnSp>
        <p:nvCxnSpPr>
          <p:cNvPr id="19465" name="Прямая со стрелкой 54"/>
          <p:cNvCxnSpPr>
            <a:cxnSpLocks noChangeShapeType="1"/>
            <a:stCxn id="72" idx="2"/>
            <a:endCxn id="19464" idx="0"/>
          </p:cNvCxnSpPr>
          <p:nvPr/>
        </p:nvCxnSpPr>
        <p:spPr bwMode="auto">
          <a:xfrm>
            <a:off x="5780088" y="5086350"/>
            <a:ext cx="0" cy="3254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6" name="Прямая со стрелкой 54"/>
          <p:cNvCxnSpPr>
            <a:cxnSpLocks noChangeShapeType="1"/>
            <a:endCxn id="19463" idx="0"/>
          </p:cNvCxnSpPr>
          <p:nvPr/>
        </p:nvCxnSpPr>
        <p:spPr bwMode="auto">
          <a:xfrm flipH="1">
            <a:off x="2562225" y="5011738"/>
            <a:ext cx="1588" cy="4000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1403350" y="4625975"/>
            <a:ext cx="2317750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106863" y="4625975"/>
            <a:ext cx="3344862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cs typeface="Arial" charset="0"/>
              </a:rPr>
              <a:t>Статья 71.1 (новая)</a:t>
            </a:r>
            <a:endParaRPr lang="ru-RU" altLang="ru-RU" sz="2400" b="1" dirty="0"/>
          </a:p>
        </p:txBody>
      </p:sp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323850" y="402748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9470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1947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1" name="Text Box 9"/>
          <p:cNvSpPr txBox="1">
            <a:spLocks noChangeArrowheads="1"/>
          </p:cNvSpPr>
          <p:nvPr/>
        </p:nvSpPr>
        <p:spPr bwMode="auto">
          <a:xfrm>
            <a:off x="251290" y="1988840"/>
            <a:ext cx="5477414" cy="4308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Arial" pitchFamily="34" charset="0"/>
                <a:cs typeface="Arial" pitchFamily="34" charset="0"/>
              </a:rPr>
              <a:t>Положение о целевом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обучении</a:t>
            </a:r>
            <a:endParaRPr lang="ru-RU" altLang="ru-RU" sz="22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2" name="Text Box 9"/>
          <p:cNvSpPr txBox="1">
            <a:spLocks noChangeArrowheads="1"/>
          </p:cNvSpPr>
          <p:nvPr/>
        </p:nvSpPr>
        <p:spPr bwMode="auto">
          <a:xfrm>
            <a:off x="251519" y="2419727"/>
            <a:ext cx="5495819" cy="7694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Arial" pitchFamily="34" charset="0"/>
                <a:cs typeface="Arial" pitchFamily="34" charset="0"/>
              </a:rPr>
              <a:t>Типовая форма договора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целевом обучении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21"/>
          <p:cNvSpPr>
            <a:spLocks noChangeArrowheads="1"/>
          </p:cNvSpPr>
          <p:nvPr/>
        </p:nvSpPr>
        <p:spPr bwMode="auto">
          <a:xfrm rot="5400000">
            <a:off x="4273357" y="1366521"/>
            <a:ext cx="664820" cy="465817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1600">
              <a:solidFill>
                <a:srgbClr val="7B0F19"/>
              </a:solidFill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238988" y="620688"/>
            <a:ext cx="8765464" cy="64633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Утвержденные подзаконные акты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724127" y="1988840"/>
            <a:ext cx="3248423" cy="24622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200" b="1" dirty="0" smtClean="0"/>
          </a:p>
          <a:p>
            <a:pPr algn="ctr"/>
            <a:r>
              <a:rPr lang="ru-RU" sz="2200" b="1" dirty="0" smtClean="0"/>
              <a:t>(постановление Правительства РФ </a:t>
            </a:r>
          </a:p>
          <a:p>
            <a:pPr algn="ctr"/>
            <a:r>
              <a:rPr lang="ru-RU" sz="2200" b="1" dirty="0" smtClean="0"/>
              <a:t>от 21 марта 2019 г. </a:t>
            </a:r>
          </a:p>
          <a:p>
            <a:pPr algn="ctr"/>
            <a:r>
              <a:rPr lang="ru-RU" sz="2200" b="1" dirty="0" smtClean="0"/>
              <a:t>№ 302)</a:t>
            </a:r>
          </a:p>
          <a:p>
            <a:pPr algn="ctr"/>
            <a:endParaRPr lang="ru-RU" sz="2200" b="1" dirty="0" smtClean="0"/>
          </a:p>
          <a:p>
            <a:pPr algn="ctr"/>
            <a:endParaRPr lang="ru-RU" sz="2200" b="1" dirty="0" smtClean="0"/>
          </a:p>
        </p:txBody>
      </p:sp>
      <p:sp>
        <p:nvSpPr>
          <p:cNvPr id="129037" name="Text Box 9"/>
          <p:cNvSpPr txBox="1">
            <a:spLocks noChangeArrowheads="1"/>
          </p:cNvSpPr>
          <p:nvPr/>
        </p:nvSpPr>
        <p:spPr bwMode="auto">
          <a:xfrm>
            <a:off x="244546" y="4293096"/>
            <a:ext cx="8719942" cy="212365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Перечень </a:t>
            </a:r>
            <a:r>
              <a:rPr lang="ru-RU" sz="2200" dirty="0"/>
              <a:t>специальностей, направлений подготовки, </a:t>
            </a:r>
            <a:endParaRPr lang="ru-RU" sz="2200" dirty="0" smtClean="0"/>
          </a:p>
          <a:p>
            <a:pPr algn="ctr"/>
            <a:r>
              <a:rPr lang="ru-RU" sz="2200" dirty="0" smtClean="0"/>
              <a:t>по </a:t>
            </a:r>
            <a:r>
              <a:rPr lang="ru-RU" sz="2200" dirty="0"/>
              <a:t>которым проводится прием на целевое обучение </a:t>
            </a:r>
            <a:endParaRPr lang="ru-RU" sz="2200" dirty="0" smtClean="0"/>
          </a:p>
          <a:p>
            <a:pPr algn="ctr"/>
            <a:r>
              <a:rPr lang="ru-RU" sz="2200" dirty="0" smtClean="0"/>
              <a:t>по </a:t>
            </a:r>
            <a:r>
              <a:rPr lang="ru-RU" sz="2200" dirty="0"/>
              <a:t>образовательным программам высшего образования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пределах установленной квоты </a:t>
            </a:r>
            <a:endParaRPr lang="ru-RU" sz="2200" dirty="0" smtClean="0"/>
          </a:p>
          <a:p>
            <a:pPr algn="ctr"/>
            <a:r>
              <a:rPr lang="ru-RU" sz="2200" b="1" dirty="0" smtClean="0"/>
              <a:t>(распоряжение </a:t>
            </a:r>
            <a:r>
              <a:rPr lang="ru-RU" sz="2200" b="1" dirty="0"/>
              <a:t>Правительства </a:t>
            </a:r>
            <a:r>
              <a:rPr lang="ru-RU" sz="2200" b="1" dirty="0" smtClean="0"/>
              <a:t>РФ </a:t>
            </a:r>
          </a:p>
          <a:p>
            <a:pPr algn="ctr"/>
            <a:r>
              <a:rPr lang="ru-RU" sz="2200" b="1" dirty="0" smtClean="0"/>
              <a:t>от </a:t>
            </a:r>
            <a:r>
              <a:rPr lang="ru-RU" sz="2200" b="1" dirty="0"/>
              <a:t>11 февраля 2019 г. № 186-р</a:t>
            </a:r>
            <a:r>
              <a:rPr lang="ru-RU" sz="2200" b="1" dirty="0" smtClean="0"/>
              <a:t>)</a:t>
            </a:r>
            <a:endParaRPr lang="ru-RU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1520" y="3189168"/>
            <a:ext cx="5472607" cy="11079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Правила </a:t>
            </a:r>
            <a:r>
              <a:rPr lang="ru-RU" sz="2200" dirty="0"/>
              <a:t>установления квоты </a:t>
            </a:r>
            <a:endParaRPr lang="ru-RU" sz="2200" dirty="0" smtClean="0"/>
          </a:p>
          <a:p>
            <a:pPr algn="ctr"/>
            <a:r>
              <a:rPr lang="ru-RU" sz="2200" dirty="0" smtClean="0"/>
              <a:t>приема </a:t>
            </a:r>
            <a:r>
              <a:rPr lang="ru-RU" sz="2200" dirty="0"/>
              <a:t>на целевое </a:t>
            </a:r>
            <a:r>
              <a:rPr lang="ru-RU" sz="2200" dirty="0" smtClean="0"/>
              <a:t>обучение за счет средств федерального бюджета</a:t>
            </a:r>
          </a:p>
        </p:txBody>
      </p:sp>
      <p:grpSp>
        <p:nvGrpSpPr>
          <p:cNvPr id="12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4400" b="1" dirty="0">
              <a:solidFill>
                <a:srgbClr val="7B0F19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4578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4579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4580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>
                <a:cs typeface="Arial" charset="0"/>
              </a:rPr>
              <a:t>о целевом приеме 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528638" y="992188"/>
            <a:ext cx="8207375" cy="1014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/>
              <a:t>До вступления в силу Федерального закона № 337-ФЗ:</a:t>
            </a:r>
          </a:p>
          <a:p>
            <a:pPr algn="ctr"/>
            <a:r>
              <a:rPr lang="ru-RU" altLang="ru-RU" sz="2000" dirty="0"/>
              <a:t>при целевом приеме – 2 договора:</a:t>
            </a:r>
          </a:p>
          <a:p>
            <a:pPr algn="ctr"/>
            <a:r>
              <a:rPr lang="ru-RU" altLang="ru-RU" sz="2000" dirty="0"/>
              <a:t> </a:t>
            </a:r>
            <a:r>
              <a:rPr lang="ru-RU" altLang="ru-RU" sz="2000" dirty="0">
                <a:cs typeface="Arial" charset="0"/>
              </a:rPr>
              <a:t>договор о целевом обучении и договор о целевом приеме</a:t>
            </a:r>
            <a:endParaRPr lang="ru-RU" altLang="ru-RU" sz="2000" b="1" u="sng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49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4600</TotalTime>
  <Words>1704</Words>
  <Application>Microsoft Office PowerPoint</Application>
  <PresentationFormat>Экран (4:3)</PresentationFormat>
  <Paragraphs>414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Марина Геннадьевна Дружинина</cp:lastModifiedBy>
  <cp:revision>380</cp:revision>
  <cp:lastPrinted>2018-03-12T20:34:00Z</cp:lastPrinted>
  <dcterms:created xsi:type="dcterms:W3CDTF">2016-09-04T16:12:13Z</dcterms:created>
  <dcterms:modified xsi:type="dcterms:W3CDTF">2019-04-02T12:45:21Z</dcterms:modified>
</cp:coreProperties>
</file>