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6"/>
  </p:notesMasterIdLst>
  <p:handoutMasterIdLst>
    <p:handoutMasterId r:id="rId27"/>
  </p:handoutMasterIdLst>
  <p:sldIdLst>
    <p:sldId id="257" r:id="rId8"/>
    <p:sldId id="256" r:id="rId9"/>
    <p:sldId id="336" r:id="rId10"/>
    <p:sldId id="335" r:id="rId11"/>
    <p:sldId id="260" r:id="rId12"/>
    <p:sldId id="353" r:id="rId13"/>
    <p:sldId id="341" r:id="rId14"/>
    <p:sldId id="352" r:id="rId15"/>
    <p:sldId id="354" r:id="rId16"/>
    <p:sldId id="363" r:id="rId17"/>
    <p:sldId id="355" r:id="rId18"/>
    <p:sldId id="364" r:id="rId19"/>
    <p:sldId id="356" r:id="rId20"/>
    <p:sldId id="359" r:id="rId21"/>
    <p:sldId id="351" r:id="rId22"/>
    <p:sldId id="362" r:id="rId23"/>
    <p:sldId id="360" r:id="rId24"/>
    <p:sldId id="361" r:id="rId25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A3CA"/>
    <a:srgbClr val="0AB0F0"/>
    <a:srgbClr val="70B9DE"/>
    <a:srgbClr val="22CECE"/>
    <a:srgbClr val="21BECF"/>
    <a:srgbClr val="53B838"/>
    <a:srgbClr val="2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2" autoAdjust="0"/>
    <p:restoredTop sz="91755" autoAdjust="0"/>
  </p:normalViewPr>
  <p:slideViewPr>
    <p:cSldViewPr snapToGrid="0">
      <p:cViewPr varScale="1">
        <p:scale>
          <a:sx n="80" d="100"/>
          <a:sy n="80" d="100"/>
        </p:scale>
        <p:origin x="768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-3288" y="-11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ur-a-v\Documents\&#1048;&#1085;&#1074;&#1077;&#1089;&#1090;&#1080;&#1094;&#1080;&#1080;\&#1048;&#1085;&#1092;&#1086;&#1088;&#1084;&#1072;&#1094;&#1080;&#1103;%20&#1087;&#1086;%20&#1080;&#1085;&#1074;&#1077;&#1089;&#1090;&#1080;&#1094;&#1080;&#1103;&#1084;\&#1048;&#1085;&#1074;&#1077;&#1089;&#1090;.%20&#1087;&#1086;&#1090;&#1077;&#1085;&#1094;&#1080;&#1072;&#1083;%20-%20&#1087;&#1088;&#1077;&#1079;&#1077;&#1085;&#1090;&#1072;&#1094;&#1080;&#1103;\&#1058;&#1088;&#1091;&#1076;&#1086;&#1074;&#1099;&#1077;%20&#1088;&#1077;&#1089;&#1091;&#1088;&#1089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ur-a-v\Documents\&#1048;&#1085;&#1074;&#1077;&#1089;&#1090;&#1080;&#1094;&#1080;&#1080;\&#1048;&#1085;&#1092;&#1086;&#1088;&#1084;&#1072;&#1094;&#1080;&#1103;%20&#1087;&#1086;%20&#1080;&#1085;&#1074;&#1077;&#1089;&#1090;&#1080;&#1094;&#1080;&#1103;&#1084;\&#1048;&#1085;&#1074;&#1077;&#1089;&#1090;.%20&#1087;&#1086;&#1090;&#1077;&#1085;&#1094;&#1080;&#1072;&#1083;%20-%20&#1087;&#1088;&#1077;&#1079;&#1077;&#1085;&#1090;&#1072;&#1094;&#1080;&#1103;\&#1057;&#1090;&#1088;&#1091;&#1082;&#1090;&#1091;&#1088;&#1072;%20&#1086;&#1073;&#1086;&#1088;&#1086;&#1090;&#1072;%20&#1087;&#1086;%20&#1042;&#1069;&#1044;,%20&#1076;&#1080;&#1085;&#1072;&#1084;&#1080;&#1082;&#1072;%202017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ur-a-v\Documents\&#1048;&#1085;&#1074;&#1077;&#1089;&#1090;&#1080;&#1094;&#1080;&#1080;\&#1048;&#1085;&#1092;&#1086;&#1088;&#1084;&#1072;&#1094;&#1080;&#1103;%20&#1087;&#1086;%20&#1080;&#1085;&#1074;&#1077;&#1089;&#1090;&#1080;&#1094;&#1080;&#1103;&#1084;\&#1048;&#1085;&#1074;&#1077;&#1089;&#1090;.%20&#1087;&#1086;&#1090;&#1077;&#1085;&#1094;&#1080;&#1072;&#1083;%20-%20&#1087;&#1088;&#1077;&#1079;&#1077;&#1085;&#1090;&#1072;&#1094;&#1080;&#1103;\&#1057;&#1090;&#1088;&#1091;&#1082;&#1090;&#1091;&#1088;&#1072;%20&#1086;&#1073;&#1086;&#1088;&#1086;&#1090;&#1072;%20&#1087;&#1086;%20&#1042;&#1069;&#1044;,%20&#1076;&#1080;&#1085;&#1072;&#1084;&#1080;&#1082;&#1072;%202017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ur-a-v\Documents\&#1069;&#1050;&#1054;&#1053;&#1054;&#1052;&#1048;&#1050;&#1040;%20-%20&#1086;&#1090;&#1095;&#1077;&#1090;&#1099;,%20&#1076;&#1086;&#1082;&#1083;&#1072;&#1076;&#1099;%20&#1087;&#1086;%20&#1057;&#1069;&#1056;\2018\&#1044;&#1086;&#1082;&#1083;&#1072;&#1076;%20&#1043;&#1040;%20&#1079;&#1072;%202018\&#1044;&#1080;&#1072;&#1075;&#1088;&#1072;&#1084;&#1084;&#1099;,%20&#1075;&#1088;&#1072;&#1092;&#1080;&#1082;&#1080;%202014-2018%20&#1082;%20&#1076;&#1086;&#1082;&#1083;&#1072;&#1076;&#1091;\&#1044;&#1080;&#1085;&#1072;&#1084;&#1080;&#1082;&#1072;%20&#1088;&#1099;&#1085;&#1082;&#1072;%20&#1090;&#1088;&#1091;&#1076;&#1072;%202014-20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ur-a-v\Documents\&#1048;&#1085;&#1074;&#1077;&#1089;&#1090;&#1080;&#1094;&#1080;&#1080;\&#1048;&#1085;&#1092;&#1086;&#1088;&#1084;&#1072;&#1094;&#1080;&#1103;%20&#1087;&#1086;%20&#1080;&#1085;&#1074;&#1077;&#1089;&#1090;&#1080;&#1094;&#1080;&#1103;&#1084;\&#1048;&#1085;&#1074;&#1077;&#1089;&#1090;.%20&#1087;&#1086;&#1090;&#1077;&#1085;&#1094;&#1080;&#1072;&#1083;%20-%20&#1087;&#1088;&#1077;&#1079;&#1077;&#1085;&#1090;&#1072;&#1094;&#1080;&#1103;\&#1044;&#1080;&#1085;&#1072;&#1084;&#1080;&#1082;&#1072;%20&#1089;&#1088;.%20&#1079;&#1087;&#1083;%20&#1087;&#1086;%20&#1051;&#1054;,%20&#1058;&#1056;%202014-2018%20&#8212;%20&#1082;&#1086;&#1087;&#1080;&#1103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9.110\Finance\2018%20&#1075;&#1086;&#1076;\&#1054;&#1090;&#1095;&#1077;&#1090;&#1099;%20&#1079;&#1072;%202018%20&#1075;&#1086;&#1076;\&#1057;&#1069;&#1056;%20&#1079;&#1072;%202018%20&#1075;&#1086;&#1076;\&#1050;&#1060;.%20&#1044;&#1080;&#1072;&#1075;&#1088;&#1072;&#1084;&#1084;&#1099;%20&#1080;%20&#1090;&#1072;&#1073;&#1083;&#1080;&#1094;&#1099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ur-a-v\Documents\&#1048;&#1085;&#1074;&#1077;&#1089;&#1090;&#1080;&#1094;&#1080;&#1080;\&#1048;&#1085;&#1092;&#1086;&#1088;&#1084;&#1072;&#1094;&#1080;&#1103;%20&#1087;&#1086;%20&#1080;&#1085;&#1074;&#1077;&#1089;&#1090;&#1080;&#1094;&#1080;&#1103;&#1084;\&#1048;&#1085;&#1074;&#1077;&#1089;&#1090;.%20&#1087;&#1086;&#1090;&#1077;&#1085;&#1094;&#1080;&#1072;&#1083;%20-%20&#1087;&#1088;&#1077;&#1079;&#1077;&#1085;&#1090;&#1072;&#1094;&#1080;&#1103;\&#1044;&#1080;&#1085;&#1072;&#1084;&#1080;&#1082;&#1072;%20&#1080;&#1085;&#1074;&#1077;&#1089;&#1090;&#1080;&#1094;&#1080;&#1081;%202014-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51433039666481"/>
          <c:y val="5.7451497472768509E-2"/>
          <c:w val="0.40952428309017092"/>
          <c:h val="0.4354025948178278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'Структура занятых в экономике'!$A$3:$I$3</c:f>
              <c:strCache>
                <c:ptCount val="9"/>
                <c:pt idx="0">
                  <c:v>Сельское хоз-во, охота и лесное хоз-во, рыбоводство</c:v>
                </c:pt>
                <c:pt idx="1">
                  <c:v>Обрабатывающие производства</c:v>
                </c:pt>
                <c:pt idx="2">
                  <c:v>Обеспечение эл. энергией, газом, паром, водоснабжение и водоотведение</c:v>
                </c:pt>
                <c:pt idx="3">
                  <c:v>Строительство</c:v>
                </c:pt>
                <c:pt idx="4">
                  <c:v>Торговля оптовая и розничная, ремонт</c:v>
                </c:pt>
                <c:pt idx="5">
                  <c:v>Транспортировка, хранение, информация и связь</c:v>
                </c:pt>
                <c:pt idx="6">
                  <c:v>Образование</c:v>
                </c:pt>
                <c:pt idx="7">
                  <c:v>Здравоохранение и соцуслуги</c:v>
                </c:pt>
                <c:pt idx="8">
                  <c:v>Прочие</c:v>
                </c:pt>
              </c:strCache>
            </c:strRef>
          </c:cat>
          <c:val>
            <c:numRef>
              <c:f>'Структура занятых в экономике'!$A$4:$I$4</c:f>
              <c:numCache>
                <c:formatCode>General</c:formatCode>
                <c:ptCount val="9"/>
                <c:pt idx="0">
                  <c:v>7.1</c:v>
                </c:pt>
                <c:pt idx="1">
                  <c:v>37.1</c:v>
                </c:pt>
                <c:pt idx="2">
                  <c:v>3.6</c:v>
                </c:pt>
                <c:pt idx="3">
                  <c:v>4.4000000000000004</c:v>
                </c:pt>
                <c:pt idx="4">
                  <c:v>12.6</c:v>
                </c:pt>
                <c:pt idx="5">
                  <c:v>4.9000000000000004</c:v>
                </c:pt>
                <c:pt idx="6">
                  <c:v>6.8</c:v>
                </c:pt>
                <c:pt idx="7">
                  <c:v>6.8</c:v>
                </c:pt>
                <c:pt idx="8">
                  <c:v>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5455378627448684E-3"/>
          <c:y val="0.58565324476620517"/>
          <c:w val="0.99045446213725508"/>
          <c:h val="0.41434675523379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49263245079444"/>
          <c:y val="7.407407407407407E-2"/>
          <c:w val="0.84795370727912744"/>
          <c:h val="0.839297535724701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'Динамика оборота'!$A$3:$E$3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'Динамика оборота'!$A$4:$E$4</c:f>
              <c:numCache>
                <c:formatCode>General</c:formatCode>
                <c:ptCount val="5"/>
                <c:pt idx="0">
                  <c:v>34</c:v>
                </c:pt>
                <c:pt idx="1">
                  <c:v>45.4</c:v>
                </c:pt>
                <c:pt idx="2">
                  <c:v>57.4</c:v>
                </c:pt>
                <c:pt idx="3">
                  <c:v>79.400000000000006</c:v>
                </c:pt>
                <c:pt idx="4">
                  <c:v>93.9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6387328"/>
        <c:axId val="1236381888"/>
      </c:barChart>
      <c:dateAx>
        <c:axId val="1236387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6381888"/>
        <c:crosses val="autoZero"/>
        <c:auto val="0"/>
        <c:lblOffset val="100"/>
        <c:baseTimeUnit val="days"/>
      </c:dateAx>
      <c:valAx>
        <c:axId val="1236381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6387328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5736101169172"/>
          <c:y val="5.8715848759561387E-2"/>
          <c:w val="0.57447267955141956"/>
          <c:h val="0.57604370784554382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4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0050125313283207E-2"/>
                  <c:y val="-1.8336607727570401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484597320071834E-3"/>
                  <c:y val="3.1203791078178097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828981903578302E-3"/>
                  <c:y val="1.3212876877620136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864496415560042E-2"/>
                  <c:y val="1.7018547947060486E-3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453120991455473E-3"/>
                  <c:y val="1.152999293555889E-4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195429518678494E-3"/>
                  <c:y val="5.3157598915066851E-3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оборота по ВЭД'!$A$3:$F$3</c:f>
              <c:strCache>
                <c:ptCount val="6"/>
                <c:pt idx="0">
                  <c:v>Обрабатывающие производства</c:v>
                </c:pt>
                <c:pt idx="1">
                  <c:v>Оптовая и розничная торговля</c:v>
                </c:pt>
                <c:pt idx="2">
                  <c:v>Производство и распределение электроэнергии, воды и газа</c:v>
                </c:pt>
                <c:pt idx="3">
                  <c:v>Сельское хозяйство, лесное хозяйство</c:v>
                </c:pt>
                <c:pt idx="4">
                  <c:v>Строительство</c:v>
                </c:pt>
                <c:pt idx="5">
                  <c:v>Прочие</c:v>
                </c:pt>
              </c:strCache>
            </c:strRef>
          </c:cat>
          <c:val>
            <c:numRef>
              <c:f>'Структура оборота по ВЭД'!$A$4:$F$4</c:f>
              <c:numCache>
                <c:formatCode>General</c:formatCode>
                <c:ptCount val="6"/>
                <c:pt idx="0">
                  <c:v>84.8</c:v>
                </c:pt>
                <c:pt idx="1">
                  <c:v>5.6</c:v>
                </c:pt>
                <c:pt idx="2">
                  <c:v>2.2000000000000002</c:v>
                </c:pt>
                <c:pt idx="3">
                  <c:v>1</c:v>
                </c:pt>
                <c:pt idx="4">
                  <c:v>4.7</c:v>
                </c:pt>
                <c:pt idx="5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293904493281622"/>
          <c:y val="0.63183913623006605"/>
          <c:w val="0.78808575234065892"/>
          <c:h val="0.3575755568649354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527494148239192E-2"/>
          <c:y val="0.12480862908837857"/>
          <c:w val="0.90536009119416483"/>
          <c:h val="0.77299769512880845"/>
        </c:manualLayout>
      </c:layout>
      <c:lineChart>
        <c:grouping val="standard"/>
        <c:varyColors val="0"/>
        <c:ser>
          <c:idx val="0"/>
          <c:order val="0"/>
          <c:tx>
            <c:strRef>
              <c:f>'Динамика рынка труда'!$B$3</c:f>
              <c:strCache>
                <c:ptCount val="1"/>
                <c:pt idx="0">
                  <c:v>Число зарегистрированных безработных, тыс. чел.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9079946087820105E-2"/>
                  <c:y val="-4.6918281235238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227951235825349E-2"/>
                  <c:y val="-4.6918281235238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4227951235825252E-2"/>
                  <c:y val="-4.2539517480921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4227951235825349E-2"/>
                  <c:y val="-4.2539517480921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'Динамика рынка труда'!$A$4:$A$8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'Динамика рынка труда'!$B$4:$B$8</c:f>
              <c:numCache>
                <c:formatCode>General</c:formatCode>
                <c:ptCount val="5"/>
                <c:pt idx="0">
                  <c:v>0.26200000000000001</c:v>
                </c:pt>
                <c:pt idx="1">
                  <c:v>0.32800000000000001</c:v>
                </c:pt>
                <c:pt idx="2">
                  <c:v>0.245</c:v>
                </c:pt>
                <c:pt idx="3">
                  <c:v>0.22600000000000001</c:v>
                </c:pt>
                <c:pt idx="4">
                  <c:v>0.222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'Динамика рынка труда'!$C$3</c:f>
              <c:strCache>
                <c:ptCount val="1"/>
                <c:pt idx="0">
                  <c:v>Уровень зарегистрированной безработицы, %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ED7D3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'Динамика рынка труда'!$A$4:$A$8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'Динамика рынка труда'!$C$4:$C$8</c:f>
              <c:numCache>
                <c:formatCode>General</c:formatCode>
                <c:ptCount val="5"/>
                <c:pt idx="0">
                  <c:v>0.59</c:v>
                </c:pt>
                <c:pt idx="1">
                  <c:v>0.75</c:v>
                </c:pt>
                <c:pt idx="2">
                  <c:v>0.56000000000000005</c:v>
                </c:pt>
                <c:pt idx="3">
                  <c:v>0.55000000000000004</c:v>
                </c:pt>
                <c:pt idx="4">
                  <c:v>0.55000000000000004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294048"/>
        <c:axId val="1452302752"/>
      </c:lineChart>
      <c:catAx>
        <c:axId val="145229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2302752"/>
        <c:crosses val="autoZero"/>
        <c:auto val="1"/>
        <c:lblAlgn val="ctr"/>
        <c:lblOffset val="100"/>
        <c:noMultiLvlLbl val="0"/>
      </c:catAx>
      <c:valAx>
        <c:axId val="145230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2294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3330647199022052E-2"/>
          <c:y val="0.73069854858393901"/>
          <c:w val="0.87681501867773903"/>
          <c:h val="0.17316807507422444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lumMod val="5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80826549223721E-2"/>
          <c:y val="7.2208073917174501E-2"/>
          <c:w val="0.87506642563362169"/>
          <c:h val="0.75849193406563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'Ср. зпл по ТР и ЛО'!#REF!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invertIfNegative val="0"/>
          <c:cat>
            <c:strRef>
              <c:f>'Ср. зпл по ТР и ЛО'!$A$3:$A$7</c:f>
              <c:strCache>
                <c:ptCount val="5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208 г.</c:v>
                </c:pt>
              </c:strCache>
            </c:strRef>
          </c:cat>
          <c:val>
            <c:numRef>
              <c:f>'Ср. зпл по ТР и ЛО'!#REF!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'Ср. зпл по ТР и ЛО'!$B$2</c:f>
              <c:strCache>
                <c:ptCount val="1"/>
                <c:pt idx="0">
                  <c:v>Среднемесячная з/пл по Тихвинскому р-ну, руб.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'Ср. зпл по ТР и ЛО'!$A$3:$A$7</c:f>
              <c:strCache>
                <c:ptCount val="5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208 г.</c:v>
                </c:pt>
              </c:strCache>
            </c:strRef>
          </c:cat>
          <c:val>
            <c:numRef>
              <c:f>'Ср. зпл по ТР и ЛО'!$B$3:$B$7</c:f>
              <c:numCache>
                <c:formatCode>General</c:formatCode>
                <c:ptCount val="5"/>
                <c:pt idx="0">
                  <c:v>31413</c:v>
                </c:pt>
                <c:pt idx="1">
                  <c:v>33753</c:v>
                </c:pt>
                <c:pt idx="2">
                  <c:v>38387</c:v>
                </c:pt>
                <c:pt idx="3">
                  <c:v>40931</c:v>
                </c:pt>
                <c:pt idx="4">
                  <c:v>45388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2295136"/>
        <c:axId val="1452296224"/>
      </c:barChart>
      <c:catAx>
        <c:axId val="1452295136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2296224"/>
        <c:crosses val="autoZero"/>
        <c:auto val="1"/>
        <c:lblAlgn val="ctr"/>
        <c:lblOffset val="100"/>
        <c:noMultiLvlLbl val="0"/>
      </c:catAx>
      <c:valAx>
        <c:axId val="145229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2295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85251012556481"/>
          <c:y val="8.8356809740819484E-2"/>
          <c:w val="0.79239970520754477"/>
          <c:h val="0.614932411358722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7"/>
          <c:dPt>
            <c:idx val="0"/>
            <c:bubble3D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1723584762098001"/>
                  <c:y val="-0.13404473383263166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363068807017834E-3"/>
                  <c:y val="1.0246557534866797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42384170562117E-2"/>
                  <c:y val="2.1118534096388204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217858647895678E-2"/>
                  <c:y val="2.3389361818823215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8075396438298438E-2"/>
                  <c:y val="-8.1408027793490573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8517477817404266E-2"/>
                  <c:y val="-2.4808424492522373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'Диаграмма 6'!$A$3:$F$3</c:f>
              <c:strCache>
                <c:ptCount val="6"/>
                <c:pt idx="0">
                  <c:v>образование</c:v>
                </c:pt>
                <c:pt idx="1">
                  <c:v>культура</c:v>
                </c:pt>
                <c:pt idx="2">
                  <c:v>соц. политика</c:v>
                </c:pt>
                <c:pt idx="3">
                  <c:v>физ. культура</c:v>
                </c:pt>
                <c:pt idx="4">
                  <c:v>ЖКХ и дорожная деятельность</c:v>
                </c:pt>
                <c:pt idx="5">
                  <c:v>иное</c:v>
                </c:pt>
              </c:strCache>
            </c:strRef>
          </c:cat>
          <c:val>
            <c:numRef>
              <c:f>'Диаграмма 6'!$A$4:$F$4</c:f>
              <c:numCache>
                <c:formatCode>General</c:formatCode>
                <c:ptCount val="6"/>
                <c:pt idx="0">
                  <c:v>47</c:v>
                </c:pt>
                <c:pt idx="1">
                  <c:v>6</c:v>
                </c:pt>
                <c:pt idx="2">
                  <c:v>10</c:v>
                </c:pt>
                <c:pt idx="3">
                  <c:v>2</c:v>
                </c:pt>
                <c:pt idx="4">
                  <c:v>21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673994857227588E-2"/>
          <c:y val="0.7396568463327442"/>
          <c:w val="0.95884623676262881"/>
          <c:h val="0.2447486085654573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3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Динамика инвестиций в основной капитал 2014-2018 гг. </a:t>
            </a:r>
            <a:r>
              <a:rPr lang="ru-RU" b="0">
                <a:solidFill>
                  <a:sysClr val="windowText" lastClr="000000"/>
                </a:solidFill>
              </a:rPr>
              <a:t>(млн. руб.)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FF66FF"/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0000"/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3.970222881792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9702228817923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296296296296866E-3"/>
                  <c:y val="-3.403048184393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432098765432098E-3"/>
                  <c:y val="-3.403048184393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432098765432098E-3"/>
                  <c:y val="-3.6866355330928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'2014-2018'!$A$4:$A$8</c:f>
              <c:strCache>
                <c:ptCount val="5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</c:strCache>
            </c:strRef>
          </c:cat>
          <c:val>
            <c:numRef>
              <c:f>'2014-2018'!$B$4:$B$8</c:f>
              <c:numCache>
                <c:formatCode>General</c:formatCode>
                <c:ptCount val="5"/>
                <c:pt idx="0">
                  <c:v>5582</c:v>
                </c:pt>
                <c:pt idx="1">
                  <c:v>10304.9</c:v>
                </c:pt>
                <c:pt idx="2">
                  <c:v>8117.1</c:v>
                </c:pt>
                <c:pt idx="3">
                  <c:v>7582.2</c:v>
                </c:pt>
                <c:pt idx="4">
                  <c:v>3972.6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6388960"/>
        <c:axId val="1236374272"/>
        <c:axId val="0"/>
      </c:bar3DChart>
      <c:catAx>
        <c:axId val="123638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6374272"/>
        <c:crosses val="autoZero"/>
        <c:auto val="1"/>
        <c:lblAlgn val="ctr"/>
        <c:lblOffset val="100"/>
        <c:noMultiLvlLbl val="0"/>
      </c:catAx>
      <c:valAx>
        <c:axId val="123637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638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00376-10E5-4800-ADD0-C747AC2A83D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B0884BC8-FDBD-4501-AED6-8B44B7CF9383}">
      <dgm:prSet phldrT="[Текст]"/>
      <dgm:spPr/>
      <dgm:t>
        <a:bodyPr/>
        <a:lstStyle/>
        <a:p>
          <a:endParaRPr lang="ru-RU" dirty="0"/>
        </a:p>
      </dgm:t>
    </dgm:pt>
    <dgm:pt modelId="{18737FA0-E6F7-4C2F-8383-C1729CC21C7D}" type="parTrans" cxnId="{2B341BB9-7665-4A15-8396-4ED3A6B8C4E5}">
      <dgm:prSet/>
      <dgm:spPr/>
      <dgm:t>
        <a:bodyPr/>
        <a:lstStyle/>
        <a:p>
          <a:endParaRPr lang="ru-RU"/>
        </a:p>
      </dgm:t>
    </dgm:pt>
    <dgm:pt modelId="{31EA2E49-6BE8-44F4-8BEE-B3204BF83E0C}" type="sibTrans" cxnId="{2B341BB9-7665-4A15-8396-4ED3A6B8C4E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FC3487E-4620-40D4-9F2C-A21331FED3B8}" type="pres">
      <dgm:prSet presAssocID="{1CF00376-10E5-4800-ADD0-C747AC2A83DB}" presName="Name0" presStyleCnt="0">
        <dgm:presLayoutVars>
          <dgm:chMax val="7"/>
          <dgm:chPref val="7"/>
          <dgm:dir/>
        </dgm:presLayoutVars>
      </dgm:prSet>
      <dgm:spPr/>
    </dgm:pt>
    <dgm:pt modelId="{FD96D939-6CAC-4F98-9301-DEB51ED6CCD9}" type="pres">
      <dgm:prSet presAssocID="{1CF00376-10E5-4800-ADD0-C747AC2A83DB}" presName="Name1" presStyleCnt="0"/>
      <dgm:spPr/>
    </dgm:pt>
    <dgm:pt modelId="{202F9912-51DC-4B74-8765-354C514C054B}" type="pres">
      <dgm:prSet presAssocID="{31EA2E49-6BE8-44F4-8BEE-B3204BF83E0C}" presName="picture_1" presStyleCnt="0"/>
      <dgm:spPr/>
    </dgm:pt>
    <dgm:pt modelId="{57ED54A0-4C6E-4367-A465-106EC2A4C6ED}" type="pres">
      <dgm:prSet presAssocID="{31EA2E49-6BE8-44F4-8BEE-B3204BF83E0C}" presName="pictureRepeatNode" presStyleLbl="alignImgPlace1" presStyleIdx="0" presStyleCnt="1" custScaleX="199435" custScaleY="201130" custLinFactNeighborX="2401" custLinFactNeighborY="2268"/>
      <dgm:spPr/>
      <dgm:t>
        <a:bodyPr/>
        <a:lstStyle/>
        <a:p>
          <a:endParaRPr lang="ru-RU"/>
        </a:p>
      </dgm:t>
    </dgm:pt>
    <dgm:pt modelId="{A3D3603C-68B1-4D7B-B39C-D4ED578BAE0D}" type="pres">
      <dgm:prSet presAssocID="{B0884BC8-FDBD-4501-AED6-8B44B7CF9383}" presName="text_1" presStyleLbl="node1" presStyleIdx="0" presStyleCnt="0" custScaleX="264859" custScaleY="478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DDFFC1-E9C5-4242-8928-7A940403D364}" type="presOf" srcId="{1CF00376-10E5-4800-ADD0-C747AC2A83DB}" destId="{EFC3487E-4620-40D4-9F2C-A21331FED3B8}" srcOrd="0" destOrd="0" presId="urn:microsoft.com/office/officeart/2008/layout/CircularPictureCallout"/>
    <dgm:cxn modelId="{EFCD25AB-B51F-492D-A902-F3FA554C9C59}" type="presOf" srcId="{31EA2E49-6BE8-44F4-8BEE-B3204BF83E0C}" destId="{57ED54A0-4C6E-4367-A465-106EC2A4C6ED}" srcOrd="0" destOrd="0" presId="urn:microsoft.com/office/officeart/2008/layout/CircularPictureCallout"/>
    <dgm:cxn modelId="{B8AE1B3A-AF48-48A0-BA48-5051CC87D6C3}" type="presOf" srcId="{B0884BC8-FDBD-4501-AED6-8B44B7CF9383}" destId="{A3D3603C-68B1-4D7B-B39C-D4ED578BAE0D}" srcOrd="0" destOrd="0" presId="urn:microsoft.com/office/officeart/2008/layout/CircularPictureCallout"/>
    <dgm:cxn modelId="{2B341BB9-7665-4A15-8396-4ED3A6B8C4E5}" srcId="{1CF00376-10E5-4800-ADD0-C747AC2A83DB}" destId="{B0884BC8-FDBD-4501-AED6-8B44B7CF9383}" srcOrd="0" destOrd="0" parTransId="{18737FA0-E6F7-4C2F-8383-C1729CC21C7D}" sibTransId="{31EA2E49-6BE8-44F4-8BEE-B3204BF83E0C}"/>
    <dgm:cxn modelId="{20387137-F4A8-4AFA-A0EA-EA4CE55502FB}" type="presParOf" srcId="{EFC3487E-4620-40D4-9F2C-A21331FED3B8}" destId="{FD96D939-6CAC-4F98-9301-DEB51ED6CCD9}" srcOrd="0" destOrd="0" presId="urn:microsoft.com/office/officeart/2008/layout/CircularPictureCallout"/>
    <dgm:cxn modelId="{3D509CAA-EF56-4E69-BA50-B0C893BBE928}" type="presParOf" srcId="{FD96D939-6CAC-4F98-9301-DEB51ED6CCD9}" destId="{202F9912-51DC-4B74-8765-354C514C054B}" srcOrd="0" destOrd="0" presId="urn:microsoft.com/office/officeart/2008/layout/CircularPictureCallout"/>
    <dgm:cxn modelId="{E83512AC-F0DE-4788-8775-A35B5CF81072}" type="presParOf" srcId="{202F9912-51DC-4B74-8765-354C514C054B}" destId="{57ED54A0-4C6E-4367-A465-106EC2A4C6ED}" srcOrd="0" destOrd="0" presId="urn:microsoft.com/office/officeart/2008/layout/CircularPictureCallout"/>
    <dgm:cxn modelId="{87752D7E-7E0B-4A8B-ABFE-DA5462A326BF}" type="presParOf" srcId="{FD96D939-6CAC-4F98-9301-DEB51ED6CCD9}" destId="{A3D3603C-68B1-4D7B-B39C-D4ED578BAE0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D54A0-4C6E-4367-A465-106EC2A4C6ED}">
      <dsp:nvSpPr>
        <dsp:cNvPr id="0" name=""/>
        <dsp:cNvSpPr/>
      </dsp:nvSpPr>
      <dsp:spPr>
        <a:xfrm>
          <a:off x="3175" y="0"/>
          <a:ext cx="1120774" cy="11303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3603C-68B1-4D7B-B39C-D4ED578BAE0D}">
      <dsp:nvSpPr>
        <dsp:cNvPr id="0" name=""/>
        <dsp:cNvSpPr/>
      </dsp:nvSpPr>
      <dsp:spPr>
        <a:xfrm>
          <a:off x="85673" y="231467"/>
          <a:ext cx="952602" cy="8876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85673" y="231467"/>
        <a:ext cx="952602" cy="887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003B1D-DE12-482A-848A-11B457E98344}" type="datetimeFigureOut">
              <a:rPr lang="ru-RU"/>
              <a:pPr>
                <a:defRPr/>
              </a:pPr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E97D92-F1A8-4E8A-A102-78867AD2A1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2899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888636-7FC9-41B4-8350-BA164F053041}" type="datetimeFigureOut">
              <a:rPr lang="ru-RU"/>
              <a:pPr>
                <a:defRPr/>
              </a:pPr>
              <a:t>14.05.2019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99B98F-5CC0-4C28-A435-B7BFEF454F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2679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C3E4F-4D3B-4C8A-8CC1-11F94CD64B63}" type="slidenum">
              <a:rPr lang="ru-RU" altLang="ru-RU" smtClean="0"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8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E7606D-283B-4DF2-9B56-7C72D7235E9C}" type="slidenum">
              <a:rPr lang="ru-RU" altLang="ru-RU" smtClean="0"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4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8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header_main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footer_main-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94725" y="180975"/>
            <a:ext cx="3762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D7B2852C-B5F4-4D31-B562-01B137882290}" type="slidenum">
              <a:rPr lang="ru-RU" altLang="ru-RU" sz="1200" smtClean="0"/>
              <a:pPr algn="ctr" eaLnBrk="1" hangingPunct="1">
                <a:defRPr/>
              </a:pPr>
              <a:t>‹#›</a:t>
            </a:fld>
            <a:endParaRPr lang="ru-RU" altLang="ru-RU" sz="12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ADB193C-5CC4-4536-AFFB-D18EC9BBBA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86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header_main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footer_main-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94725" y="180975"/>
            <a:ext cx="3762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4B7A40BB-D616-47D7-9BCC-C20CF2041260}" type="slidenum">
              <a:rPr lang="ru-RU" altLang="ru-RU" sz="1200" smtClean="0"/>
              <a:pPr algn="ctr" eaLnBrk="1" hangingPunct="1">
                <a:defRPr/>
              </a:pPr>
              <a:t>‹#›</a:t>
            </a:fld>
            <a:endParaRPr lang="ru-RU" altLang="ru-RU" sz="1200" smtClean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1E7F5D3-2A75-43B5-84CD-605F375AC2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498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381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5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89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132E3A5-E8E6-4ADB-ADE3-B375B2C3AC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1140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20AB185-2A77-4B05-A2A5-DF174514CF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78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EEFAF78-D1A7-4466-952D-3CF23165AE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7388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88224C9-F8ED-4551-A3E6-291C8DDE99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811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4B7954B-F5DF-43F2-95A0-808CA746B0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433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header_main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footer_main-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94725" y="180975"/>
            <a:ext cx="3762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4792EFEB-DF08-4978-B5CC-925ABF0C6FED}" type="slidenum">
              <a:rPr lang="ru-RU" altLang="ru-RU" sz="1200" smtClean="0"/>
              <a:pPr algn="ctr" eaLnBrk="1" hangingPunct="1">
                <a:defRPr/>
              </a:pPr>
              <a:t>‹#›</a:t>
            </a:fld>
            <a:endParaRPr lang="ru-RU" altLang="ru-RU" sz="12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211858E-EFB5-45A9-BFA4-92F73D5989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7349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79B1F8D-67B9-40E6-9933-0E51CC8865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1613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776154F-7986-4122-B044-5815D57B3B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7844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4A64F27-7C9A-405F-A94B-459A7EF9D6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5264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2CCB3E5-D6A6-4B47-8B42-F3E1384F94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7521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07F719B-8C87-471D-B6D3-47194A587A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890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4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4C5E6EB-1AF9-44DD-B52C-5864103C40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63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E0733B7-F2B5-4B7E-811C-1AAAD1DACC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2929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4275DB8-514B-4884-BA69-17C315F0B6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5741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520BE62-1D2C-4470-8B3F-5BDEDCB04E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752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header_main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footer_main-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94725" y="180975"/>
            <a:ext cx="3762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1F2B6C43-9071-4AE4-8DC6-70669CE064B4}" type="slidenum">
              <a:rPr lang="ru-RU" altLang="ru-RU" sz="1200" smtClean="0"/>
              <a:pPr algn="ctr" eaLnBrk="1" hangingPunct="1">
                <a:defRPr/>
              </a:pPr>
              <a:t>‹#›</a:t>
            </a:fld>
            <a:endParaRPr lang="ru-RU" altLang="ru-RU" sz="12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CE0F5FE-F2A4-4834-9DFD-71A7524AE0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112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B7208E9-8E5F-4BD2-A31E-B6F8EBFBD5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315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683883E-8D45-4AF5-A45F-F7604211DA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423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B44ECD4-55D1-4052-A9D7-51B9D96586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243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CE550FD-1711-4725-B659-3B9CE1B2E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156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5BFDF27-09A8-473C-BA56-850A873E60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1418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08917BA-87C5-4B41-8689-00D08C473A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1798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40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273789-9335-49D4-BB22-19C64921BC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3939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81517BE-CD1F-4A32-9A46-BA38B4FCF5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880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9A9EB9-D75C-4D9C-BDC5-25FE950BFD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076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A009E2A-7C40-4893-BD9E-E7D1BE3B0C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1975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4291C33-6F84-475E-97E7-D076630C39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0579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5DFEC57-4B0B-461C-8707-4C58B68B1B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0502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EA2A5A-5007-4F4E-9E90-EEBFBAAD5C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9492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9862BAF-DDFE-4FD3-A4EE-DD65C932D1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2500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B70FEC4-0CB0-4B1F-923F-7437EA3218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70460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287681E-D60A-4FDD-AF68-41C52670E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164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523BD9-9D7D-435E-9E36-CC6BAB135F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954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44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C30A8E-7451-4AF6-9BA7-89903DAE7A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2945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DFD8234-E4C3-4197-A482-657E23AF30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702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eader_main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footer_main-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94725" y="180975"/>
            <a:ext cx="3762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2F1A11DF-ED8C-4D9C-80A0-719462E9C7FE}" type="slidenum">
              <a:rPr lang="ru-RU" altLang="ru-RU" sz="1200" smtClean="0"/>
              <a:pPr algn="ctr" eaLnBrk="1" hangingPunct="1">
                <a:defRPr/>
              </a:pPr>
              <a:t>‹#›</a:t>
            </a:fld>
            <a:endParaRPr lang="ru-RU" altLang="ru-RU" sz="12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5072BFE-A82B-4FF5-B507-D5D89A06FF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7207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E6E638C-884A-452A-829D-91900F2971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0609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3D7D2E-22D1-41F7-ABFE-9FEEAEB8A5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734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23C2574-0D6A-4548-AB7D-FC3F50B367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9075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A57EF2-ABCF-4C98-BBDB-1C093BB2D5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299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35B683C-D744-4663-87F6-DDC11A63D7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1146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606493-F2B4-4EE6-A54C-387068ECA0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776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F42DC78-8731-435C-A854-545492DE1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63126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E71CD8A-BDE2-464B-A485-A1B2E5FC3F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52799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56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0E4CBA0-88F0-450C-AA37-3220E3C3F0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950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header_main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footer_main-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94725" y="180975"/>
            <a:ext cx="3762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D1267171-17CF-471B-8167-F00D7191F0B7}" type="slidenum">
              <a:rPr lang="ru-RU" altLang="ru-RU" sz="1200" smtClean="0"/>
              <a:pPr algn="ctr" eaLnBrk="1" hangingPunct="1">
                <a:defRPr/>
              </a:pPr>
              <a:t>‹#›</a:t>
            </a:fld>
            <a:endParaRPr lang="ru-RU" altLang="ru-RU" sz="12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A9CBE7E-E4B2-41DE-AAF1-728E3CF216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27008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C6881B-E15F-4591-8B9A-671021DCE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660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D0A22E-D2B1-4A57-971F-A90A862B63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62452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9A4EAAD-AF1C-483D-97A7-BD50BF2B13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93982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6FACA63-5556-44CB-8A0C-1BE695602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6811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40EDB53-6327-4E42-B89B-88FB68D336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2055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706D6B2-71C4-482A-BEAA-FBCD583FAB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546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49AEAC8-F3DD-447A-8656-BFD055CB64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9697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4D590AB-7177-4278-9297-386150613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8689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FBD80AB-D88C-4282-BAB1-E2FD480F71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915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DA499D5-AC35-4C12-88E5-9454EFFA59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03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header_main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ooter_main-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94725" y="180975"/>
            <a:ext cx="3762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3E5DFF9F-F55B-40BB-9F44-4E2DF412B514}" type="slidenum">
              <a:rPr lang="ru-RU" altLang="ru-RU" sz="1200" smtClean="0"/>
              <a:pPr algn="ctr" eaLnBrk="1" hangingPunct="1">
                <a:defRPr/>
              </a:pPr>
              <a:t>‹#›</a:t>
            </a:fld>
            <a:endParaRPr lang="ru-RU" altLang="ru-RU" sz="12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294A325-1BC7-4B3E-A043-0B5792F62C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77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header_main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ooter_main-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94725" y="180975"/>
            <a:ext cx="3762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097D22CE-A6DA-46A8-A37F-55BD0D87C39F}" type="slidenum">
              <a:rPr lang="ru-RU" altLang="ru-RU" sz="1200" smtClean="0"/>
              <a:pPr algn="ctr" eaLnBrk="1" hangingPunct="1">
                <a:defRPr/>
              </a:pPr>
              <a:t>‹#›</a:t>
            </a:fld>
            <a:endParaRPr lang="ru-RU" altLang="ru-RU" sz="12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D720424-AC80-479F-AB82-46DC3B6F7F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39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903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2543175"/>
            <a:ext cx="82296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Рисунок 6" descr="header_main-08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7" descr="footer_main-1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97900" y="180975"/>
            <a:ext cx="369888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70CC46AC-C75D-4C77-B8E6-2DA6A1FE3E83}" type="slidenum">
              <a:rPr lang="ru-RU" altLang="ru-RU" sz="1200" smtClean="0"/>
              <a:pPr algn="ctr" eaLnBrk="1" hangingPunct="1">
                <a:defRPr/>
              </a:pPr>
              <a:t>‹#›</a:t>
            </a:fld>
            <a:endParaRPr lang="ru-RU" altLang="ru-RU" sz="1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0" r:id="rId1"/>
    <p:sldLayoutId id="2147486358" r:id="rId2"/>
    <p:sldLayoutId id="2147486359" r:id="rId3"/>
    <p:sldLayoutId id="2147486360" r:id="rId4"/>
    <p:sldLayoutId id="2147486361" r:id="rId5"/>
    <p:sldLayoutId id="2147486362" r:id="rId6"/>
    <p:sldLayoutId id="2147486363" r:id="rId7"/>
    <p:sldLayoutId id="2147486364" r:id="rId8"/>
    <p:sldLayoutId id="2147486365" r:id="rId9"/>
    <p:sldLayoutId id="2147486366" r:id="rId10"/>
    <p:sldLayoutId id="2147486367" r:id="rId11"/>
    <p:sldLayoutId id="2147486351" r:id="rId12"/>
    <p:sldLayoutId id="214748635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9" descr="rubrika_element-09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4651375"/>
            <a:ext cx="58737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0" descr="logo_template-15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546100"/>
            <a:ext cx="828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1885950" y="636588"/>
            <a:ext cx="3621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smtClean="0">
                <a:latin typeface="Tahoma" panose="020B0604030504040204" pitchFamily="34" charset="0"/>
                <a:cs typeface="Tahoma" panose="020B0604030504040204" pitchFamily="34" charset="0"/>
              </a:rPr>
              <a:t>КОМИТЕТ ПО ЭКОЛОГИЧЕСКОМУ РАЗВИТИЮ</a:t>
            </a:r>
          </a:p>
          <a:p>
            <a:pPr eaLnBrk="1" hangingPunct="1">
              <a:defRPr/>
            </a:pPr>
            <a:r>
              <a:rPr lang="ru-RU" altLang="ru-RU" sz="1200" smtClean="0">
                <a:latin typeface="Tahoma" panose="020B0604030504040204" pitchFamily="34" charset="0"/>
                <a:cs typeface="Tahoma" panose="020B0604030504040204" pitchFamily="34" charset="0"/>
              </a:rPr>
              <a:t>И ИНВЕСТИЦИОННОЙ ДЕЯТЕЛЬНОСТИ</a:t>
            </a:r>
          </a:p>
          <a:p>
            <a:pPr eaLnBrk="1" hangingPunct="1">
              <a:defRPr/>
            </a:pPr>
            <a:r>
              <a:rPr lang="ru-RU" altLang="ru-RU" sz="1200" b="1" smtClean="0">
                <a:latin typeface="Tahoma" panose="020B0604030504040204" pitchFamily="34" charset="0"/>
                <a:cs typeface="Tahoma" panose="020B0604030504040204" pitchFamily="34" charset="0"/>
              </a:rPr>
              <a:t>ЛЕНИНГРАДСКОЙ ОБЛАСТИ</a:t>
            </a:r>
            <a:endParaRPr lang="ru-RU" altLang="ru-RU" sz="1200" b="1" smtClean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3" r:id="rId1"/>
    <p:sldLayoutId id="2147486368" r:id="rId2"/>
    <p:sldLayoutId id="2147486369" r:id="rId3"/>
    <p:sldLayoutId id="2147486370" r:id="rId4"/>
    <p:sldLayoutId id="2147486371" r:id="rId5"/>
    <p:sldLayoutId id="2147486372" r:id="rId6"/>
    <p:sldLayoutId id="2147486373" r:id="rId7"/>
    <p:sldLayoutId id="2147486374" r:id="rId8"/>
    <p:sldLayoutId id="2147486375" r:id="rId9"/>
    <p:sldLayoutId id="2147486376" r:id="rId10"/>
    <p:sldLayoutId id="214748637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ABCF71-0EEE-41F3-B2CE-344845900C5C}" type="datetimeFigureOut">
              <a:rPr lang="ru-RU"/>
              <a:pPr>
                <a:defRPr/>
              </a:pPr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3DB8AD-87C4-44A8-87C9-63C315569A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354" r:id="rId1"/>
    <p:sldLayoutId id="2147486378" r:id="rId2"/>
    <p:sldLayoutId id="2147486379" r:id="rId3"/>
    <p:sldLayoutId id="2147486380" r:id="rId4"/>
    <p:sldLayoutId id="2147486381" r:id="rId5"/>
    <p:sldLayoutId id="2147486382" r:id="rId6"/>
    <p:sldLayoutId id="2147486383" r:id="rId7"/>
    <p:sldLayoutId id="2147486384" r:id="rId8"/>
    <p:sldLayoutId id="2147486385" r:id="rId9"/>
    <p:sldLayoutId id="2147486386" r:id="rId10"/>
    <p:sldLayoutId id="214748638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903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2543175"/>
            <a:ext cx="82296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4100" name="Рисунок 6" descr="header_main-08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7" descr="footer_main-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94725" y="180975"/>
            <a:ext cx="3762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7EF52E98-C426-415F-919C-FF5E87D44295}" type="slidenum">
              <a:rPr lang="ru-RU" altLang="ru-RU" sz="1200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5" r:id="rId1"/>
    <p:sldLayoutId id="2147486388" r:id="rId2"/>
    <p:sldLayoutId id="2147486389" r:id="rId3"/>
    <p:sldLayoutId id="2147486390" r:id="rId4"/>
    <p:sldLayoutId id="2147486391" r:id="rId5"/>
    <p:sldLayoutId id="2147486392" r:id="rId6"/>
    <p:sldLayoutId id="2147486393" r:id="rId7"/>
    <p:sldLayoutId id="2147486394" r:id="rId8"/>
    <p:sldLayoutId id="2147486395" r:id="rId9"/>
    <p:sldLayoutId id="2147486396" r:id="rId10"/>
    <p:sldLayoutId id="214748639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903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2543175"/>
            <a:ext cx="82296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5124" name="Рисунок 6" descr="header_main-08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77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7" descr="footer_main-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6543675"/>
            <a:ext cx="63769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94725" y="180975"/>
            <a:ext cx="3762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1845F2B2-D4AD-4B07-B999-2ECCF50B6240}" type="slidenum">
              <a:rPr lang="ru-RU" altLang="ru-RU" sz="1200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6" r:id="rId1"/>
    <p:sldLayoutId id="2147486398" r:id="rId2"/>
    <p:sldLayoutId id="2147486399" r:id="rId3"/>
    <p:sldLayoutId id="2147486400" r:id="rId4"/>
    <p:sldLayoutId id="2147486401" r:id="rId5"/>
    <p:sldLayoutId id="2147486402" r:id="rId6"/>
    <p:sldLayoutId id="2147486403" r:id="rId7"/>
    <p:sldLayoutId id="2147486404" r:id="rId8"/>
    <p:sldLayoutId id="2147486405" r:id="rId9"/>
    <p:sldLayoutId id="2147486406" r:id="rId10"/>
    <p:sldLayoutId id="21474864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9" descr="rubrika_element-09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4651375"/>
            <a:ext cx="58737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57" r:id="rId1"/>
    <p:sldLayoutId id="2147486408" r:id="rId2"/>
    <p:sldLayoutId id="2147486409" r:id="rId3"/>
    <p:sldLayoutId id="2147486410" r:id="rId4"/>
    <p:sldLayoutId id="2147486411" r:id="rId5"/>
    <p:sldLayoutId id="2147486412" r:id="rId6"/>
    <p:sldLayoutId id="2147486413" r:id="rId7"/>
    <p:sldLayoutId id="2147486414" r:id="rId8"/>
    <p:sldLayoutId id="2147486415" r:id="rId9"/>
    <p:sldLayoutId id="2147486416" r:id="rId10"/>
    <p:sldLayoutId id="214748641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https://www.uniwagon.com/media/images/TKhM_rus2.width-444.pn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hyperlink" Target="http://images.yandex.ru/yandsearch?source=psearch&amp;text=%D1%82%D0%B2%D1%81%D0%B7&amp;noreask=1&amp;img_url=http://hh.ru/employer-logo/464886.jpeg&amp;pos=0&amp;rpt=simage&amp;lr=10892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mailto:aerlo@lenreg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s://www.uniwagon.com/media/images/Logotip_TSM.width-444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ajon@tikhvin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Рисунок 3" descr="cover_template-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Заголовок 1"/>
          <p:cNvSpPr txBox="1">
            <a:spLocks/>
          </p:cNvSpPr>
          <p:nvPr/>
        </p:nvSpPr>
        <p:spPr bwMode="auto">
          <a:xfrm>
            <a:off x="3338513" y="3427413"/>
            <a:ext cx="5002212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36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ИНВЕСТИЦИОННЫЙ</a:t>
            </a:r>
            <a:br>
              <a:rPr lang="ru-RU" altLang="ru-RU" sz="36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36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ПОТЕНЦИАЛ</a:t>
            </a:r>
            <a:endParaRPr lang="ru-RU" altLang="ru-RU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0660" name="Группа 2"/>
          <p:cNvGrpSpPr>
            <a:grpSpLocks/>
          </p:cNvGrpSpPr>
          <p:nvPr/>
        </p:nvGrpSpPr>
        <p:grpSpPr bwMode="auto">
          <a:xfrm>
            <a:off x="460375" y="963613"/>
            <a:ext cx="7543800" cy="1182687"/>
            <a:chOff x="99180" y="754022"/>
            <a:chExt cx="7542486" cy="1144420"/>
          </a:xfrm>
        </p:grpSpPr>
        <p:sp>
          <p:nvSpPr>
            <p:cNvPr id="70662" name="Заголовок 1"/>
            <p:cNvSpPr txBox="1">
              <a:spLocks/>
            </p:cNvSpPr>
            <p:nvPr/>
          </p:nvSpPr>
          <p:spPr bwMode="auto">
            <a:xfrm>
              <a:off x="1029807" y="945027"/>
              <a:ext cx="6611859" cy="599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400" b="1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altLang="ru-RU" sz="2800" b="1" dirty="0">
                  <a:solidFill>
                    <a:srgbClr val="0070C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ТИХВИН и ТИХВИНСКИЙ РАЙОН</a:t>
              </a:r>
            </a:p>
          </p:txBody>
        </p:sp>
        <p:pic>
          <p:nvPicPr>
            <p:cNvPr id="70663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80" y="754022"/>
              <a:ext cx="930627" cy="114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53" y="119516"/>
            <a:ext cx="4476541" cy="413046"/>
          </a:xfrm>
        </p:spPr>
        <p:txBody>
          <a:bodyPr/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Динамика инвестиций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817996" y="6491288"/>
            <a:ext cx="322209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</a:rPr>
              <a:t>Инвестиционный климат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174920"/>
              </p:ext>
            </p:extLst>
          </p:nvPr>
        </p:nvGraphicFramePr>
        <p:xfrm>
          <a:off x="352425" y="1304925"/>
          <a:ext cx="8229600" cy="447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699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" y="0"/>
            <a:ext cx="5097463" cy="506413"/>
          </a:xfrm>
        </p:spPr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ea typeface="+mn-ea"/>
                <a:cs typeface="Tahoma" panose="020B0604030504040204" pitchFamily="34" charset="0"/>
              </a:rPr>
              <a:t>Наиболее крупные инвестиционные проекты</a:t>
            </a:r>
          </a:p>
        </p:txBody>
      </p:sp>
      <p:sp>
        <p:nvSpPr>
          <p:cNvPr id="81923" name="Прямоугольник 8"/>
          <p:cNvSpPr>
            <a:spLocks noChangeArrowheads="1"/>
          </p:cNvSpPr>
          <p:nvPr/>
        </p:nvSpPr>
        <p:spPr bwMode="auto">
          <a:xfrm>
            <a:off x="679450" y="701675"/>
            <a:ext cx="438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/>
              <a:t>ЗАО «Тихвинский вагоностроительный завод»</a:t>
            </a:r>
          </a:p>
        </p:txBody>
      </p:sp>
      <p:pic>
        <p:nvPicPr>
          <p:cNvPr id="81924" name="Рисунок 13" descr="http://im7-tub-ru.yandex.net/i?id=244156520-4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" y="649442"/>
            <a:ext cx="6873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 flipH="1">
            <a:off x="374650" y="1288026"/>
            <a:ext cx="3779838" cy="2281175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endParaRPr lang="ru-RU" altLang="ru-RU" sz="1400" b="1" dirty="0" smtClean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ru-RU" altLang="ru-RU" sz="1300" b="1" dirty="0" smtClean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ru-RU" altLang="ru-RU" sz="1300" b="1" dirty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ru-RU" altLang="ru-RU" sz="1300" b="1" dirty="0" smtClean="0">
                <a:solidFill>
                  <a:srgbClr val="FFFFFF"/>
                </a:solidFill>
              </a:rPr>
              <a:t>:</a:t>
            </a:r>
            <a:endParaRPr lang="ru-RU" altLang="ru-RU" sz="1300" b="1" dirty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ru-RU" altLang="ru-RU" sz="1300" b="1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ru-RU" altLang="ru-RU" sz="13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ru-RU" altLang="ru-RU" sz="1200" b="1" dirty="0" smtClean="0">
                <a:solidFill>
                  <a:srgbClr val="FF0000"/>
                </a:solidFill>
              </a:rPr>
              <a:t>Наименование проекта</a:t>
            </a:r>
          </a:p>
          <a:p>
            <a:pPr eaLnBrk="1" hangingPunct="1">
              <a:defRPr/>
            </a:pPr>
            <a:r>
              <a:rPr lang="ru-RU" altLang="ru-RU" sz="1200" dirty="0" smtClean="0">
                <a:solidFill>
                  <a:srgbClr val="FF0000"/>
                </a:solidFill>
              </a:rPr>
              <a:t>«Строительство </a:t>
            </a:r>
            <a:r>
              <a:rPr lang="ru-RU" altLang="ru-RU" sz="1200" dirty="0">
                <a:solidFill>
                  <a:srgbClr val="FF0000"/>
                </a:solidFill>
              </a:rPr>
              <a:t>завода по производству </a:t>
            </a:r>
          </a:p>
          <a:p>
            <a:pPr eaLnBrk="1" hangingPunct="1">
              <a:defRPr/>
            </a:pPr>
            <a:r>
              <a:rPr lang="ru-RU" altLang="ru-RU" sz="1200" dirty="0">
                <a:solidFill>
                  <a:srgbClr val="FF0000"/>
                </a:solidFill>
              </a:rPr>
              <a:t>грузовых вагонов нового поколения в Тихвине</a:t>
            </a:r>
            <a:r>
              <a:rPr lang="ru-RU" altLang="ru-RU" sz="1200" dirty="0" smtClean="0">
                <a:solidFill>
                  <a:srgbClr val="FF0000"/>
                </a:solidFill>
              </a:rPr>
              <a:t>»</a:t>
            </a:r>
            <a:endParaRPr lang="ru-RU" altLang="ru-RU" sz="12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ru-RU" altLang="ru-RU" sz="1200" b="1" dirty="0" smtClean="0">
                <a:solidFill>
                  <a:srgbClr val="FF0000"/>
                </a:solidFill>
              </a:rPr>
              <a:t>Ассортимент выпускаемой продукции:</a:t>
            </a:r>
          </a:p>
          <a:p>
            <a:pPr eaLnBrk="1" hangingPunct="1">
              <a:defRPr/>
            </a:pPr>
            <a:r>
              <a:rPr lang="ru-RU" altLang="ru-RU" sz="1200" dirty="0" smtClean="0">
                <a:solidFill>
                  <a:srgbClr val="FF0000"/>
                </a:solidFill>
              </a:rPr>
              <a:t>Литейное пр-во деталей для ж/д транспорта;</a:t>
            </a:r>
          </a:p>
          <a:p>
            <a:pPr eaLnBrk="1" hangingPunct="1">
              <a:defRPr/>
            </a:pPr>
            <a:r>
              <a:rPr lang="ru-RU" altLang="ru-RU" sz="1200" dirty="0" smtClean="0">
                <a:solidFill>
                  <a:srgbClr val="FF0000"/>
                </a:solidFill>
              </a:rPr>
              <a:t>производство грузовых вагонов нового поколения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altLang="ru-RU" sz="1200" b="1" dirty="0" smtClean="0">
                <a:solidFill>
                  <a:srgbClr val="FF0000"/>
                </a:solidFill>
              </a:rPr>
              <a:t>Количество рабочих мест - </a:t>
            </a:r>
            <a:r>
              <a:rPr lang="ru-RU" altLang="ru-RU" sz="1200" dirty="0" smtClean="0">
                <a:solidFill>
                  <a:srgbClr val="FF0000"/>
                </a:solidFill>
              </a:rPr>
              <a:t>4000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altLang="ru-RU" sz="1200" b="1" dirty="0" smtClean="0">
                <a:solidFill>
                  <a:srgbClr val="FF0000"/>
                </a:solidFill>
              </a:rPr>
              <a:t>Сроки реализации проекта:</a:t>
            </a:r>
          </a:p>
          <a:p>
            <a:pPr eaLnBrk="1" hangingPunct="1">
              <a:defRPr/>
            </a:pPr>
            <a:r>
              <a:rPr lang="ru-RU" altLang="ru-RU" sz="1200" dirty="0" smtClean="0">
                <a:solidFill>
                  <a:srgbClr val="FF0000"/>
                </a:solidFill>
              </a:rPr>
              <a:t>2008-2013 гг.</a:t>
            </a:r>
          </a:p>
          <a:p>
            <a:pPr eaLnBrk="1" hangingPunct="1">
              <a:spcBef>
                <a:spcPts val="600"/>
              </a:spcBef>
              <a:defRPr/>
            </a:pPr>
            <a:endParaRPr lang="ru-RU" altLang="ru-RU" sz="1400" dirty="0" smtClean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ru-RU" altLang="ru-RU" sz="1400" dirty="0" smtClean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ru-RU" altLang="ru-RU" sz="1400" dirty="0" smtClean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ru-RU" altLang="ru-RU" sz="1400" b="1" dirty="0" smtClean="0">
                <a:solidFill>
                  <a:srgbClr val="FFFFFF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defRPr/>
            </a:pPr>
            <a:endParaRPr lang="ru-RU" altLang="ru-RU" sz="1300" b="1" dirty="0" smtClean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ru-RU" altLang="ru-RU" sz="1300" b="1" dirty="0" smtClean="0">
              <a:solidFill>
                <a:srgbClr val="FFFFFF"/>
              </a:solidFill>
            </a:endParaRPr>
          </a:p>
        </p:txBody>
      </p:sp>
      <p:sp>
        <p:nvSpPr>
          <p:cNvPr id="81926" name="Прямоугольник 7"/>
          <p:cNvSpPr>
            <a:spLocks noChangeArrowheads="1"/>
          </p:cNvSpPr>
          <p:nvPr/>
        </p:nvSpPr>
        <p:spPr bwMode="auto">
          <a:xfrm>
            <a:off x="5140325" y="1143001"/>
            <a:ext cx="4003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/>
              <a:t>ООО «Тихвинский ферросплавный завод»</a:t>
            </a:r>
          </a:p>
        </p:txBody>
      </p:sp>
      <p:sp>
        <p:nvSpPr>
          <p:cNvPr id="9" name="Прямоугольник с двумя скругленными противолежащими углами 5"/>
          <p:cNvSpPr/>
          <p:nvPr/>
        </p:nvSpPr>
        <p:spPr>
          <a:xfrm flipH="1">
            <a:off x="5567363" y="1697038"/>
            <a:ext cx="3186112" cy="1789112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Наименование проекта: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>
                <a:solidFill>
                  <a:srgbClr val="FF0000"/>
                </a:solidFill>
              </a:rPr>
              <a:t>«Строительство завода по производству высокоуглеродистого феррохрома»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Количество рабочих мест – </a:t>
            </a:r>
            <a:r>
              <a:rPr lang="ru-RU" sz="1200" dirty="0">
                <a:solidFill>
                  <a:srgbClr val="FF0000"/>
                </a:solidFill>
              </a:rPr>
              <a:t>700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Сроки реализации:</a:t>
            </a:r>
            <a:r>
              <a:rPr lang="ru-RU" sz="1300" b="1" dirty="0">
                <a:solidFill>
                  <a:srgbClr val="FF0000"/>
                </a:solidFill>
              </a:rPr>
              <a:t/>
            </a:r>
            <a:br>
              <a:rPr lang="ru-RU" sz="1300" b="1" dirty="0">
                <a:solidFill>
                  <a:srgbClr val="FF0000"/>
                </a:solidFill>
              </a:rPr>
            </a:br>
            <a:r>
              <a:rPr lang="ru-RU" sz="1200" dirty="0">
                <a:solidFill>
                  <a:srgbClr val="FF0000"/>
                </a:solidFill>
              </a:rPr>
              <a:t>2004-2009 гг.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ru-RU" sz="1300" b="1" dirty="0"/>
          </a:p>
        </p:txBody>
      </p:sp>
      <p:pic>
        <p:nvPicPr>
          <p:cNvPr id="81928" name="Рисунок 33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4100513"/>
            <a:ext cx="5842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с двумя скругленными противолежащими углами 5"/>
          <p:cNvSpPr/>
          <p:nvPr/>
        </p:nvSpPr>
        <p:spPr>
          <a:xfrm flipH="1">
            <a:off x="5567363" y="4532313"/>
            <a:ext cx="3186112" cy="1658937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Наименование проекта: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>
                <a:solidFill>
                  <a:srgbClr val="FF0000"/>
                </a:solidFill>
              </a:rPr>
              <a:t>«Строительство мебельной фабрики в г.Тихвине»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Количество рабочих мест – </a:t>
            </a:r>
            <a:r>
              <a:rPr lang="ru-RU" sz="1200" dirty="0">
                <a:solidFill>
                  <a:srgbClr val="FF0000"/>
                </a:solidFill>
              </a:rPr>
              <a:t>1400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Сроки реализации: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</a:rPr>
              <a:t>2001-2008 гг.</a:t>
            </a:r>
          </a:p>
        </p:txBody>
      </p:sp>
      <p:sp>
        <p:nvSpPr>
          <p:cNvPr id="81930" name="Прямоугольник 6"/>
          <p:cNvSpPr>
            <a:spLocks noChangeArrowheads="1"/>
          </p:cNvSpPr>
          <p:nvPr/>
        </p:nvSpPr>
        <p:spPr bwMode="auto">
          <a:xfrm>
            <a:off x="5614988" y="4102100"/>
            <a:ext cx="29416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/>
              <a:t>ООО «ИКЕА </a:t>
            </a:r>
            <a:r>
              <a:rPr lang="ru-RU" altLang="ru-RU" sz="1400" b="1" dirty="0" err="1"/>
              <a:t>Индастри</a:t>
            </a:r>
            <a:r>
              <a:rPr lang="ru-RU" altLang="ru-RU" sz="1400" b="1" dirty="0"/>
              <a:t> Тихвин»</a:t>
            </a:r>
          </a:p>
        </p:txBody>
      </p:sp>
      <p:sp>
        <p:nvSpPr>
          <p:cNvPr id="81931" name="TextBox 5"/>
          <p:cNvSpPr txBox="1">
            <a:spLocks noChangeArrowheads="1"/>
          </p:cNvSpPr>
          <p:nvPr/>
        </p:nvSpPr>
        <p:spPr bwMode="auto">
          <a:xfrm>
            <a:off x="5868237" y="6519446"/>
            <a:ext cx="3195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</a:rPr>
              <a:t>Инвестиционный климат</a:t>
            </a:r>
          </a:p>
        </p:txBody>
      </p:sp>
      <p:pic>
        <p:nvPicPr>
          <p:cNvPr id="81932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1043604"/>
            <a:ext cx="1055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ТихвинХимМаш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" y="3776735"/>
            <a:ext cx="1809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с двумя скругленными противолежащими углами 5"/>
          <p:cNvSpPr/>
          <p:nvPr/>
        </p:nvSpPr>
        <p:spPr>
          <a:xfrm flipH="1">
            <a:off x="374650" y="4644738"/>
            <a:ext cx="3779838" cy="1865600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FF0000"/>
                </a:solidFill>
              </a:rPr>
              <a:t>Наименование проекта</a:t>
            </a:r>
          </a:p>
          <a:p>
            <a:pPr eaLnBrk="1" hangingPunct="1">
              <a:defRPr/>
            </a:pPr>
            <a:r>
              <a:rPr lang="ru-RU" altLang="ru-RU" sz="1200" dirty="0" smtClean="0">
                <a:solidFill>
                  <a:srgbClr val="FF0000"/>
                </a:solidFill>
              </a:rPr>
              <a:t>«Организация производства </a:t>
            </a:r>
            <a:r>
              <a:rPr lang="ru-RU" altLang="ru-RU" sz="1200" dirty="0">
                <a:solidFill>
                  <a:srgbClr val="FF0000"/>
                </a:solidFill>
              </a:rPr>
              <a:t>вагонов-цистерн»</a:t>
            </a:r>
            <a:endParaRPr lang="en-US" altLang="ru-RU" sz="1200" dirty="0">
              <a:solidFill>
                <a:srgbClr val="FF0000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ru-RU" altLang="ru-RU" sz="1200" b="1" dirty="0">
                <a:solidFill>
                  <a:srgbClr val="FF0000"/>
                </a:solidFill>
              </a:rPr>
              <a:t>Ассортимент выпускаемой продукции: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1200" dirty="0" smtClean="0">
                <a:solidFill>
                  <a:srgbClr val="FF0000"/>
                </a:solidFill>
              </a:rPr>
              <a:t>Производство </a:t>
            </a:r>
            <a:r>
              <a:rPr lang="ru-RU" sz="1200" dirty="0">
                <a:solidFill>
                  <a:srgbClr val="FF0000"/>
                </a:solidFill>
              </a:rPr>
              <a:t>вагонов-цистерн нового поколения для перевозки всей номенклатуры химических продуктов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1200" b="1" dirty="0">
                <a:solidFill>
                  <a:srgbClr val="FF0000"/>
                </a:solidFill>
              </a:rPr>
              <a:t>Количество рабочих мест - </a:t>
            </a:r>
            <a:r>
              <a:rPr lang="ru-RU" altLang="ru-RU" sz="1200" dirty="0" smtClean="0">
                <a:solidFill>
                  <a:srgbClr val="FF0000"/>
                </a:solidFill>
              </a:rPr>
              <a:t>350</a:t>
            </a:r>
            <a:endParaRPr lang="ru-RU" altLang="ru-RU" sz="1200" dirty="0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1200" b="1" dirty="0">
                <a:solidFill>
                  <a:srgbClr val="FF0000"/>
                </a:solidFill>
              </a:rPr>
              <a:t>Сроки реализации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проекта: </a:t>
            </a:r>
            <a:r>
              <a:rPr lang="ru-RU" altLang="ru-RU" sz="1200" dirty="0" smtClean="0">
                <a:solidFill>
                  <a:srgbClr val="FF0000"/>
                </a:solidFill>
              </a:rPr>
              <a:t>2014-2016 </a:t>
            </a:r>
            <a:r>
              <a:rPr lang="ru-RU" altLang="ru-RU" sz="1200" dirty="0">
                <a:solidFill>
                  <a:srgbClr val="FF0000"/>
                </a:solidFill>
              </a:rPr>
              <a:t>гг</a:t>
            </a:r>
            <a:r>
              <a:rPr lang="ru-RU" altLang="ru-RU" sz="1200" dirty="0" smtClean="0">
                <a:solidFill>
                  <a:srgbClr val="FF0000"/>
                </a:solidFill>
              </a:rPr>
              <a:t>.</a:t>
            </a:r>
            <a:endParaRPr lang="ru-RU" altLang="ru-RU" sz="1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4873" y="4016573"/>
            <a:ext cx="2289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АО «</a:t>
            </a:r>
            <a:r>
              <a:rPr lang="ru-RU" sz="1400" b="1" dirty="0" err="1" smtClean="0"/>
              <a:t>ТихвинХимМаш</a:t>
            </a:r>
            <a:r>
              <a:rPr lang="ru-RU" sz="1300" b="1" dirty="0" smtClean="0"/>
              <a:t>»</a:t>
            </a:r>
            <a:endParaRPr lang="ru-RU" sz="1300" b="1" dirty="0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5832475" y="6510338"/>
            <a:ext cx="3222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</a:rPr>
              <a:t>Инвестиционный климат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6675" y="0"/>
            <a:ext cx="50974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1600" b="1" smtClean="0">
                <a:solidFill>
                  <a:schemeClr val="bg1"/>
                </a:solidFill>
                <a:ea typeface="+mn-ea"/>
                <a:cs typeface="Tahoma" panose="020B0604030504040204" pitchFamily="34" charset="0"/>
              </a:rPr>
              <a:t>Наиболее крупные инвестиционные проекты</a:t>
            </a:r>
            <a:endParaRPr lang="ru-RU" sz="1600" b="1" dirty="0">
              <a:solidFill>
                <a:schemeClr val="bg1"/>
              </a:solidFill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832475" y="6510338"/>
            <a:ext cx="3222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</a:rPr>
              <a:t>Инвестиционный климат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 flipH="1">
            <a:off x="199146" y="1501730"/>
            <a:ext cx="3609178" cy="3170754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ru-RU" altLang="ru-RU" sz="14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Наименование проекта</a:t>
            </a:r>
          </a:p>
          <a:p>
            <a:pPr marL="0" indent="0" eaLnBrk="1" hangingPunct="1">
              <a:buNone/>
              <a:defRPr/>
            </a:pPr>
            <a:r>
              <a:rPr lang="ru-RU" altLang="ru-RU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«</a:t>
            </a:r>
            <a:r>
              <a:rPr lang="ru-RU" sz="1400" dirty="0" err="1">
                <a:latin typeface="Calibri" panose="020F0502020204030204" pitchFamily="34" charset="0"/>
              </a:rPr>
              <a:t>Импортозамещение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200" dirty="0">
                <a:latin typeface="+mn-lt"/>
              </a:rPr>
              <a:t>специализированных</a:t>
            </a:r>
            <a:r>
              <a:rPr lang="ru-RU" sz="1400" dirty="0">
                <a:latin typeface="Calibri" panose="020F0502020204030204" pitchFamily="34" charset="0"/>
              </a:rPr>
              <a:t> грузовых вагонов и сложных инновационных комплектующих для них</a:t>
            </a:r>
            <a:r>
              <a:rPr lang="ru-RU" altLang="ru-RU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»</a:t>
            </a:r>
            <a:endParaRPr lang="ru-RU" altLang="ru-RU" sz="1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Ассортимент выпускаемой продукции:</a:t>
            </a:r>
          </a:p>
          <a:p>
            <a:pPr marL="0" indent="0" eaLnBrk="1" hangingPunct="1">
              <a:buNone/>
              <a:defRPr/>
            </a:pPr>
            <a:r>
              <a:rPr lang="ru-RU" altLang="ru-RU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Производство </a:t>
            </a:r>
            <a:r>
              <a:rPr lang="ru-RU" sz="1400" dirty="0">
                <a:latin typeface="Calibri" panose="020F0502020204030204" pitchFamily="34" charset="0"/>
              </a:rPr>
              <a:t>специализированных грузовых вагонов </a:t>
            </a:r>
            <a:endParaRPr lang="ru-RU" sz="14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Количество рабочих мест - </a:t>
            </a:r>
            <a:r>
              <a:rPr lang="ru-RU" altLang="ru-RU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300 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Сроки реализации проекта:</a:t>
            </a:r>
          </a:p>
          <a:p>
            <a:pPr marL="0" indent="0" eaLnBrk="1" hangingPunct="1">
              <a:buNone/>
              <a:defRPr/>
            </a:pPr>
            <a:r>
              <a:rPr lang="ru-RU" altLang="ru-RU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2015-2016 гг.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ru-RU" altLang="ru-RU" sz="1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 bwMode="auto">
          <a:xfrm flipH="1">
            <a:off x="4722724" y="1189966"/>
            <a:ext cx="3729611" cy="1955168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endParaRPr lang="ru-RU" altLang="ru-RU" sz="1200" b="1" dirty="0" smtClean="0">
              <a:solidFill>
                <a:srgbClr val="FFFFFF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ru-RU" altLang="ru-RU" sz="1200" b="1" dirty="0" smtClean="0">
              <a:solidFill>
                <a:srgbClr val="FFFFFF"/>
              </a:solidFill>
              <a:latin typeface="+mn-lt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ru-RU" altLang="ru-RU" sz="1200" b="1" dirty="0" smtClean="0">
              <a:solidFill>
                <a:srgbClr val="FFFFFF"/>
              </a:solidFill>
              <a:latin typeface="+mn-lt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200" b="1" dirty="0" smtClean="0">
                <a:solidFill>
                  <a:srgbClr val="FF0000"/>
                </a:solidFill>
                <a:latin typeface="+mn-lt"/>
              </a:rPr>
              <a:t>Наименование проекта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200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1200" dirty="0" smtClean="0">
                <a:latin typeface="+mn-lt"/>
              </a:rPr>
              <a:t>Строительство котельной </a:t>
            </a:r>
            <a:r>
              <a:rPr lang="ru-RU" altLang="ru-RU" sz="1200" dirty="0" smtClean="0">
                <a:solidFill>
                  <a:srgbClr val="FF0000"/>
                </a:solidFill>
                <a:latin typeface="+mn-lt"/>
              </a:rPr>
              <a:t>в г. Тихвине»</a:t>
            </a:r>
            <a:endParaRPr lang="ru-RU" altLang="ru-RU" sz="1200" b="1" dirty="0" smtClean="0">
              <a:solidFill>
                <a:srgbClr val="FF0000"/>
              </a:solidFill>
              <a:latin typeface="+mn-lt"/>
            </a:endParaRP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b="1" dirty="0" smtClean="0">
                <a:solidFill>
                  <a:srgbClr val="FF0000"/>
                </a:solidFill>
                <a:latin typeface="+mn-lt"/>
              </a:rPr>
              <a:t>Ассортимент выпускаемой продукции: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200" dirty="0" smtClean="0">
                <a:solidFill>
                  <a:srgbClr val="FF0000"/>
                </a:solidFill>
                <a:latin typeface="+mn-lt"/>
              </a:rPr>
              <a:t>Производство, передача и распределение тепловой энергии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b="1" dirty="0" smtClean="0">
                <a:solidFill>
                  <a:srgbClr val="FF0000"/>
                </a:solidFill>
                <a:latin typeface="+mn-lt"/>
              </a:rPr>
              <a:t>Количество рабочих мест - </a:t>
            </a:r>
            <a:r>
              <a:rPr lang="ru-RU" altLang="ru-RU" sz="1200" dirty="0" smtClean="0">
                <a:solidFill>
                  <a:schemeClr val="bg1"/>
                </a:solidFill>
                <a:latin typeface="+mn-lt"/>
              </a:rPr>
              <a:t>100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b="1" dirty="0" smtClean="0">
                <a:solidFill>
                  <a:srgbClr val="FF0000"/>
                </a:solidFill>
                <a:latin typeface="+mn-lt"/>
              </a:rPr>
              <a:t>Сроки реализации проекта: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200" dirty="0" smtClean="0">
                <a:solidFill>
                  <a:srgbClr val="FF0000"/>
                </a:solidFill>
                <a:latin typeface="+mn-lt"/>
              </a:rPr>
              <a:t>2015-2016 гг.</a:t>
            </a:r>
            <a:endParaRPr lang="ru-RU" altLang="ru-RU" sz="1200" dirty="0" smtClean="0">
              <a:solidFill>
                <a:srgbClr val="FFFFFF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ru-RU" altLang="ru-RU" sz="1200" b="1" dirty="0" smtClean="0">
                <a:solidFill>
                  <a:srgbClr val="FFFFFF"/>
                </a:solidFill>
                <a:latin typeface="+mn-lt"/>
              </a:rPr>
              <a:t> </a:t>
            </a:r>
          </a:p>
          <a:p>
            <a:pPr eaLnBrk="1" hangingPunct="1">
              <a:spcBef>
                <a:spcPts val="600"/>
              </a:spcBef>
              <a:defRPr/>
            </a:pPr>
            <a:endParaRPr lang="ru-RU" altLang="ru-RU" sz="1200" b="1" dirty="0" smtClean="0">
              <a:solidFill>
                <a:srgbClr val="FFFFFF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ru-RU" altLang="ru-RU" sz="1200" b="1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 bwMode="auto">
          <a:xfrm flipH="1">
            <a:off x="4722725" y="3923880"/>
            <a:ext cx="3729610" cy="2436727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endParaRPr lang="ru-RU" sz="1200" b="1" dirty="0" smtClean="0">
              <a:latin typeface="+mn-lt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ru-RU" altLang="ru-RU" sz="1200" b="1" dirty="0" smtClean="0">
              <a:solidFill>
                <a:srgbClr val="FFFFFF"/>
              </a:solidFill>
              <a:latin typeface="+mn-lt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200" b="1" dirty="0" smtClean="0">
                <a:solidFill>
                  <a:srgbClr val="FF0000"/>
                </a:solidFill>
                <a:latin typeface="+mn-lt"/>
              </a:rPr>
              <a:t>Наименование проекта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200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1200" dirty="0" smtClean="0">
                <a:latin typeface="+mn-lt"/>
              </a:rPr>
              <a:t>Реконструкция котельной №2 с сооружением ТЭЦ</a:t>
            </a:r>
            <a:r>
              <a:rPr lang="ru-RU" altLang="ru-RU" sz="1200" dirty="0" smtClean="0">
                <a:solidFill>
                  <a:srgbClr val="FF0000"/>
                </a:solidFill>
                <a:latin typeface="+mn-lt"/>
              </a:rPr>
              <a:t> в Тихвине»</a:t>
            </a:r>
            <a:endParaRPr lang="ru-RU" altLang="ru-RU" sz="1200" b="1" dirty="0" smtClean="0">
              <a:solidFill>
                <a:srgbClr val="FF0000"/>
              </a:solidFill>
              <a:latin typeface="+mn-lt"/>
            </a:endParaRP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b="1" dirty="0" smtClean="0">
                <a:solidFill>
                  <a:srgbClr val="FF0000"/>
                </a:solidFill>
                <a:latin typeface="+mn-lt"/>
              </a:rPr>
              <a:t>Ассортимент выпускаемой продукции: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200" dirty="0" smtClean="0">
                <a:solidFill>
                  <a:srgbClr val="FF0000"/>
                </a:solidFill>
                <a:latin typeface="+mn-lt"/>
              </a:rPr>
              <a:t>Производство, передача и распределение эл. энергии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b="1" dirty="0" smtClean="0">
                <a:solidFill>
                  <a:srgbClr val="FF0000"/>
                </a:solidFill>
                <a:latin typeface="+mn-lt"/>
              </a:rPr>
              <a:t>Количество рабочих мест - </a:t>
            </a:r>
            <a:r>
              <a:rPr lang="ru-RU" altLang="ru-RU" sz="1200" dirty="0" smtClean="0">
                <a:solidFill>
                  <a:srgbClr val="FF0000"/>
                </a:solidFill>
                <a:latin typeface="+mn-lt"/>
              </a:rPr>
              <a:t>60 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ru-RU" altLang="ru-RU" sz="1200" b="1" dirty="0" smtClean="0">
                <a:solidFill>
                  <a:srgbClr val="FF0000"/>
                </a:solidFill>
                <a:latin typeface="+mn-lt"/>
              </a:rPr>
              <a:t>Сроки реализации проекта: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200" dirty="0" smtClean="0">
                <a:solidFill>
                  <a:srgbClr val="FF0000"/>
                </a:solidFill>
                <a:latin typeface="+mn-lt"/>
              </a:rPr>
              <a:t>2012-2016 гг.</a:t>
            </a:r>
            <a:r>
              <a:rPr lang="ru-RU" altLang="ru-RU" sz="1200" b="1" dirty="0" smtClean="0">
                <a:solidFill>
                  <a:srgbClr val="FFFFFF"/>
                </a:solidFill>
                <a:latin typeface="+mn-lt"/>
              </a:rPr>
              <a:t> </a:t>
            </a:r>
          </a:p>
          <a:p>
            <a:pPr eaLnBrk="1" hangingPunct="1">
              <a:spcBef>
                <a:spcPts val="600"/>
              </a:spcBef>
              <a:defRPr/>
            </a:pPr>
            <a:endParaRPr lang="ru-RU" altLang="ru-RU" sz="1200" b="1" dirty="0" smtClean="0">
              <a:solidFill>
                <a:srgbClr val="FFFFFF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ru-RU" altLang="ru-RU" sz="1200" b="1" dirty="0" smtClean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050" name="Picture 2" descr="ТихвинСпецМаш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58241"/>
            <a:ext cx="2117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87319" y="700687"/>
            <a:ext cx="2610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АО «Газпром </a:t>
            </a:r>
            <a:r>
              <a:rPr lang="ru-RU" sz="1400" b="1" dirty="0" err="1" smtClean="0">
                <a:latin typeface="+mn-lt"/>
              </a:rPr>
              <a:t>теплоэнерго</a:t>
            </a:r>
            <a:r>
              <a:rPr lang="ru-RU" sz="1400" b="1" dirty="0" smtClean="0">
                <a:latin typeface="+mn-lt"/>
              </a:rPr>
              <a:t>»</a:t>
            </a:r>
            <a:endParaRPr lang="ru-RU" sz="14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7319" y="3526004"/>
            <a:ext cx="2348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ООО «</a:t>
            </a:r>
            <a:r>
              <a:rPr lang="ru-RU" sz="1400" b="1" dirty="0" err="1" smtClean="0">
                <a:latin typeface="+mn-lt"/>
              </a:rPr>
              <a:t>Трансмашэнерго</a:t>
            </a:r>
            <a:r>
              <a:rPr lang="ru-RU" sz="1400" b="1" dirty="0" smtClean="0">
                <a:latin typeface="+mn-lt"/>
              </a:rPr>
              <a:t>»</a:t>
            </a:r>
            <a:endParaRPr lang="ru-RU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445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5"/>
          <p:cNvSpPr txBox="1">
            <a:spLocks noChangeArrowheads="1"/>
          </p:cNvSpPr>
          <p:nvPr/>
        </p:nvSpPr>
        <p:spPr bwMode="auto">
          <a:xfrm>
            <a:off x="5832475" y="6510338"/>
            <a:ext cx="3222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</a:rPr>
              <a:t>Инвестиционный климат</a:t>
            </a:r>
          </a:p>
        </p:txBody>
      </p:sp>
      <p:sp>
        <p:nvSpPr>
          <p:cNvPr id="82947" name="Прямоугольник 25"/>
          <p:cNvSpPr>
            <a:spLocks noChangeArrowheads="1"/>
          </p:cNvSpPr>
          <p:nvPr/>
        </p:nvSpPr>
        <p:spPr bwMode="auto">
          <a:xfrm>
            <a:off x="14288" y="152400"/>
            <a:ext cx="5518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Свободные инвестиционные площадки в Тихвине</a:t>
            </a:r>
          </a:p>
        </p:txBody>
      </p:sp>
      <p:pic>
        <p:nvPicPr>
          <p:cNvPr id="8294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t="1852" r="2559" b="3841"/>
          <a:stretch>
            <a:fillRect/>
          </a:stretch>
        </p:blipFill>
        <p:spPr bwMode="auto">
          <a:xfrm>
            <a:off x="669925" y="808038"/>
            <a:ext cx="8040688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25140"/>
              </p:ext>
            </p:extLst>
          </p:nvPr>
        </p:nvGraphicFramePr>
        <p:xfrm>
          <a:off x="277813" y="1373188"/>
          <a:ext cx="8616951" cy="4846698"/>
        </p:xfrm>
        <a:graphic>
          <a:graphicData uri="http://schemas.openxmlformats.org/drawingml/2006/table">
            <a:tbl>
              <a:tblPr/>
              <a:tblGrid>
                <a:gridCol w="1154546"/>
                <a:gridCol w="757382"/>
                <a:gridCol w="894078"/>
                <a:gridCol w="1184980"/>
                <a:gridCol w="1542184"/>
                <a:gridCol w="1607611"/>
                <a:gridCol w="1476170"/>
              </a:tblGrid>
              <a:tr h="42786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Тип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площадки / адрес в сети Интернет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Характеристики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801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(га)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 земель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собственности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электроснабжения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централизованного водоснабжения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газоснабжения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11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Площадка №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«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Южная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Greenfield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http://map.lenoblinvest.ru/vacant-sites/6238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(возможно расширение до 29</a:t>
                      </a:r>
                      <a:r>
                        <a:rPr lang="ru-RU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га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Земли населенных пунктов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(неразграниченная)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Имеется, необходимо строительство подстанции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 возможность подключения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(расстояние 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- 200 м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 возможность подключения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(расстояние 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м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11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Площадка 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№2 «Пороховые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Greenfield/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http://map.lenoblinvest.ru/vacant-sites/6237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Земли населенных пунктов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(неразграниченная)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 возможность подключения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м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51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Площадка №3 «Юго-западная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Greenfield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http://map.lenoblinvest.ru/vacant-sites/5697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(возможно расширение до 51,6 )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Земли населенных пунктов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</a:t>
                      </a: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(неразграниченная)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 возможность подключения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 возможность подключения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(800 м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7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Площадка</a:t>
                      </a:r>
                      <a:r>
                        <a:rPr lang="ru-RU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 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компаний 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en-US" sz="1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rownfield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Земли промышленности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Частная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84022" name="TextBox 5"/>
          <p:cNvSpPr txBox="1">
            <a:spLocks noChangeArrowheads="1"/>
          </p:cNvSpPr>
          <p:nvPr/>
        </p:nvSpPr>
        <p:spPr bwMode="auto">
          <a:xfrm>
            <a:off x="141288" y="112713"/>
            <a:ext cx="4957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Характеристики инвестиционных площадок</a:t>
            </a:r>
          </a:p>
        </p:txBody>
      </p:sp>
      <p:sp>
        <p:nvSpPr>
          <p:cNvPr id="84023" name="TextBox 5"/>
          <p:cNvSpPr txBox="1">
            <a:spLocks noChangeArrowheads="1"/>
          </p:cNvSpPr>
          <p:nvPr/>
        </p:nvSpPr>
        <p:spPr bwMode="auto">
          <a:xfrm>
            <a:off x="5832475" y="6510338"/>
            <a:ext cx="3222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ahoma" panose="020B0604030504040204" pitchFamily="34" charset="0"/>
              </a:rPr>
              <a:t>Инвестиционный климат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Box 5"/>
          <p:cNvSpPr txBox="1">
            <a:spLocks noChangeArrowheads="1"/>
          </p:cNvSpPr>
          <p:nvPr/>
        </p:nvSpPr>
        <p:spPr bwMode="auto">
          <a:xfrm>
            <a:off x="0" y="131763"/>
            <a:ext cx="3708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Природно-ресурсный потенциал</a:t>
            </a:r>
          </a:p>
        </p:txBody>
      </p:sp>
      <p:grpSp>
        <p:nvGrpSpPr>
          <p:cNvPr id="87043" name="Group 23"/>
          <p:cNvGrpSpPr>
            <a:grpSpLocks/>
          </p:cNvGrpSpPr>
          <p:nvPr/>
        </p:nvGrpSpPr>
        <p:grpSpPr bwMode="auto">
          <a:xfrm>
            <a:off x="5754688" y="4241800"/>
            <a:ext cx="3268662" cy="1741488"/>
            <a:chOff x="3547" y="2666"/>
            <a:chExt cx="2059" cy="1097"/>
          </a:xfrm>
        </p:grpSpPr>
        <p:sp>
          <p:nvSpPr>
            <p:cNvPr id="87047" name="Прямоугольник 14"/>
            <p:cNvSpPr>
              <a:spLocks noChangeArrowheads="1"/>
            </p:cNvSpPr>
            <p:nvPr/>
          </p:nvSpPr>
          <p:spPr bwMode="auto">
            <a:xfrm>
              <a:off x="4011" y="2820"/>
              <a:ext cx="15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/>
                <a:t>Торф</a:t>
              </a:r>
              <a:r>
                <a:rPr lang="en-US" altLang="ru-RU" sz="1200" b="1"/>
                <a:t>,</a:t>
              </a:r>
              <a:r>
                <a:rPr lang="ru-RU" altLang="ru-RU" sz="1200" b="1"/>
                <a:t> балансовые запасы 205050 тыс. куб. м</a:t>
              </a:r>
            </a:p>
          </p:txBody>
        </p:sp>
        <p:sp>
          <p:nvSpPr>
            <p:cNvPr id="87048" name="Прямоугольник 14"/>
            <p:cNvSpPr>
              <a:spLocks noChangeArrowheads="1"/>
            </p:cNvSpPr>
            <p:nvPr/>
          </p:nvSpPr>
          <p:spPr bwMode="auto">
            <a:xfrm>
              <a:off x="4024" y="3331"/>
              <a:ext cx="15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/>
                <a:t>Песок</a:t>
              </a:r>
              <a:r>
                <a:rPr lang="en-US" altLang="ru-RU" sz="1200" b="1"/>
                <a:t>,</a:t>
              </a:r>
              <a:r>
                <a:rPr lang="ru-RU" altLang="ru-RU" sz="1200" b="1"/>
                <a:t> балансовые запасы 28098 тыс. куб. м</a:t>
              </a:r>
            </a:p>
          </p:txBody>
        </p:sp>
        <p:pic>
          <p:nvPicPr>
            <p:cNvPr id="87049" name="Picture 21" descr="Песок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7" y="3203"/>
              <a:ext cx="488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50" name="Picture 22" descr="Торф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" y="2666"/>
              <a:ext cx="44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044" name="TextBox 5"/>
          <p:cNvSpPr txBox="1">
            <a:spLocks noChangeArrowheads="1"/>
          </p:cNvSpPr>
          <p:nvPr/>
        </p:nvSpPr>
        <p:spPr bwMode="auto">
          <a:xfrm>
            <a:off x="1177925" y="792163"/>
            <a:ext cx="6589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26A3CA"/>
                </a:solidFill>
              </a:rPr>
              <a:t>Запасы общераспространенных полезных ископаемых</a:t>
            </a:r>
          </a:p>
        </p:txBody>
      </p:sp>
      <p:pic>
        <p:nvPicPr>
          <p:cNvPr id="87045" name="Picture 12" descr="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239838"/>
            <a:ext cx="707390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TextBox 5"/>
          <p:cNvSpPr txBox="1">
            <a:spLocks noChangeArrowheads="1"/>
          </p:cNvSpPr>
          <p:nvPr/>
        </p:nvSpPr>
        <p:spPr bwMode="auto">
          <a:xfrm>
            <a:off x="5832475" y="6510338"/>
            <a:ext cx="3222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</a:rPr>
              <a:t>Инвестиционный</a:t>
            </a:r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</a:rPr>
              <a:t>климат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Прямоугольник 1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Факторы благоприятного инвестиционного климата </a:t>
            </a:r>
            <a:endParaRPr lang="ru-RU" altLang="ru-RU" sz="180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70801"/>
              </p:ext>
            </p:extLst>
          </p:nvPr>
        </p:nvGraphicFramePr>
        <p:xfrm>
          <a:off x="261259" y="1060450"/>
          <a:ext cx="8681773" cy="5105402"/>
        </p:xfrm>
        <a:graphic>
          <a:graphicData uri="http://schemas.openxmlformats.org/drawingml/2006/table">
            <a:tbl>
              <a:tblPr/>
              <a:tblGrid>
                <a:gridCol w="1469605"/>
                <a:gridCol w="954332"/>
                <a:gridCol w="1258460"/>
                <a:gridCol w="869504"/>
                <a:gridCol w="4129872"/>
              </a:tblGrid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участка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Год разведки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Разведанные запасы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Площадь участка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Местоположение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Башмаковское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1812 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тыс.т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528 га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 Тихвина на юго-запад - 3.5 км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 ж/д станции Тихвин на юго-запад - 4.5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 д. Лазаревичи на юг - 2.5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 д. Мелегежская Горка на север - 1.5 км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12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Гладкое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1144  тыс.т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325 га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 Тихвина на северо-запад - 20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 ж/д станции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Черенцово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на северо-восток - 5.5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 д.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Дорошово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на восток - 2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 д.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Горбиничи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на запад - 1.5 км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55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Ларьянское – Тихвин-Торф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23980  тыс.т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1248 га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 Тихвина на юго-восток – 6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 ж/д станции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Астрачи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на юг – 1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 д.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Жилоток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на север – 1 км при д.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Ларьян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 северо-запад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22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Чистый Мох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1605  тыс.т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385 га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 Тихвина на северо-восток – 41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 ж/д станции Большой Двор на север в 40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 д.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Грузино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на северо-восток - 3.5 км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от д. Еремина Гора на юго-восток - 0.5 км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8105" name="TextBox 5"/>
          <p:cNvSpPr txBox="1">
            <a:spLocks noChangeArrowheads="1"/>
          </p:cNvSpPr>
          <p:nvPr/>
        </p:nvSpPr>
        <p:spPr bwMode="auto">
          <a:xfrm>
            <a:off x="5832475" y="6510338"/>
            <a:ext cx="3222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</a:rPr>
              <a:t>Инвестиционный климат</a:t>
            </a:r>
            <a:endParaRPr lang="ru-RU" altLang="ru-RU" sz="14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88106" name="TextBox 5"/>
          <p:cNvSpPr txBox="1">
            <a:spLocks noChangeArrowheads="1"/>
          </p:cNvSpPr>
          <p:nvPr/>
        </p:nvSpPr>
        <p:spPr bwMode="auto">
          <a:xfrm>
            <a:off x="87313" y="109538"/>
            <a:ext cx="5737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Запасы и ресурсы основных месторождений торфа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Прямоугольник 1"/>
          <p:cNvSpPr>
            <a:spLocks noChangeArrowheads="1"/>
          </p:cNvSpPr>
          <p:nvPr/>
        </p:nvSpPr>
        <p:spPr bwMode="auto">
          <a:xfrm>
            <a:off x="490136" y="892070"/>
            <a:ext cx="7915275" cy="552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Основные направления инвестиционной политики</a:t>
            </a:r>
          </a:p>
          <a:p>
            <a:pPr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совершенствование нормативно-правовой базы в сфере поддержки бизнеса;</a:t>
            </a:r>
            <a:endParaRPr lang="ru-RU" altLang="ru-RU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формирование инвестиционной привлекательности и информационной открытости города и района</a:t>
            </a:r>
            <a:r>
              <a:rPr lang="ru-RU" altLang="ru-RU" sz="1800" dirty="0" smtClean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altLang="ru-RU" sz="1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 smtClean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создание специализированной рыночной инфраструктуры, обеспечивающей инвестиционный </a:t>
            </a:r>
            <a:r>
              <a:rPr lang="ru-RU" altLang="ru-RU" sz="1800" dirty="0" smtClean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процесс.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</a:t>
            </a:r>
            <a:r>
              <a:rPr lang="ru-RU" altLang="ru-RU" sz="1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отрасли</a:t>
            </a:r>
          </a:p>
          <a:p>
            <a:pPr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машиностроение</a:t>
            </a:r>
            <a:r>
              <a:rPr lang="ru-RU" altLang="ru-RU" sz="1800" dirty="0" smtClean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металлургия;</a:t>
            </a:r>
            <a:endParaRPr lang="ru-RU" altLang="ru-RU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 smtClean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высокотехнологичные инфраструктурные проекты;</a:t>
            </a:r>
            <a:endParaRPr lang="ru-RU" altLang="ru-RU" sz="1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 smtClean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отдельные отрасли сельскохозяйственного производства (животноводство, растениеводство, рыбоводство);</a:t>
            </a:r>
            <a:endParaRPr lang="ru-RU" altLang="ru-RU" sz="1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 smtClean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развитие </a:t>
            </a:r>
            <a:r>
              <a:rPr lang="ru-RU" altLang="ru-RU" sz="1800" dirty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бизнеса, связанного с использованием природных ресурсов;</a:t>
            </a:r>
            <a:endParaRPr lang="en-US" altLang="ru-RU" sz="1800" dirty="0">
              <a:solidFill>
                <a:srgbClr val="052635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коммунальное хозяйство, включая дорожное строительство, утилизацию мусора, жилищное строительство и благоустройство</a:t>
            </a:r>
            <a:r>
              <a:rPr lang="en-US" altLang="ru-RU" sz="1800" dirty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городских </a:t>
            </a:r>
            <a:r>
              <a:rPr lang="ru-RU" altLang="ru-RU" sz="1800" dirty="0" smtClean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территорий</a:t>
            </a:r>
          </a:p>
          <a:p>
            <a:pPr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ru-RU" sz="1800" dirty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1800" dirty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сферы гостеприимства и туризма с использованием историко-культурного и природного потенциала </a:t>
            </a:r>
            <a:r>
              <a:rPr lang="ru-RU" altLang="ru-RU" sz="1800" dirty="0" smtClean="0">
                <a:solidFill>
                  <a:srgbClr val="05263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территории.</a:t>
            </a:r>
            <a:endParaRPr lang="ru-RU" altLang="ru-RU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altLang="ru-RU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091" name="TextBox 5"/>
          <p:cNvSpPr txBox="1">
            <a:spLocks noChangeArrowheads="1"/>
          </p:cNvSpPr>
          <p:nvPr/>
        </p:nvSpPr>
        <p:spPr bwMode="auto">
          <a:xfrm>
            <a:off x="5832475" y="6510338"/>
            <a:ext cx="3222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</a:rPr>
              <a:t>Инвестиционный климат</a:t>
            </a:r>
          </a:p>
        </p:txBody>
      </p:sp>
      <p:sp>
        <p:nvSpPr>
          <p:cNvPr id="89092" name="TextBox 5"/>
          <p:cNvSpPr txBox="1">
            <a:spLocks noChangeArrowheads="1"/>
          </p:cNvSpPr>
          <p:nvPr/>
        </p:nvSpPr>
        <p:spPr bwMode="auto">
          <a:xfrm>
            <a:off x="87313" y="109538"/>
            <a:ext cx="2620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Основные приоритеты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Рисунок 10" descr="logo_template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290638"/>
            <a:ext cx="828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Прямоугольник 1"/>
          <p:cNvSpPr>
            <a:spLocks noChangeArrowheads="1"/>
          </p:cNvSpPr>
          <p:nvPr/>
        </p:nvSpPr>
        <p:spPr bwMode="auto">
          <a:xfrm>
            <a:off x="2178050" y="1473200"/>
            <a:ext cx="4332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  <p:sp>
        <p:nvSpPr>
          <p:cNvPr id="90116" name="TextBox 5"/>
          <p:cNvSpPr txBox="1">
            <a:spLocks noChangeArrowheads="1"/>
          </p:cNvSpPr>
          <p:nvPr/>
        </p:nvSpPr>
        <p:spPr bwMode="auto">
          <a:xfrm>
            <a:off x="2049463" y="4191000"/>
            <a:ext cx="6918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b="1" dirty="0">
                <a:latin typeface="Tahoma" panose="020B0604030504040204" pitchFamily="34" charset="0"/>
                <a:cs typeface="Tahoma" panose="020B0604030504040204" pitchFamily="34" charset="0"/>
              </a:rPr>
              <a:t>Контакты: </a:t>
            </a:r>
            <a:endParaRPr lang="en-US" altLang="ru-RU" sz="18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60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Администрация Тихвинского района Ленинградской области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/>
              <a:t>тел.:   +7 (81</a:t>
            </a:r>
            <a:r>
              <a:rPr lang="en-US" altLang="ru-RU" sz="1800" dirty="0"/>
              <a:t>367</a:t>
            </a:r>
            <a:r>
              <a:rPr lang="ru-RU" altLang="ru-RU" sz="1800" dirty="0"/>
              <a:t>) </a:t>
            </a:r>
            <a:r>
              <a:rPr lang="en-US" altLang="ru-RU" sz="1800" dirty="0" smtClean="0"/>
              <a:t>71-047, 72-920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/>
              <a:t>факс: +7 (</a:t>
            </a:r>
            <a:r>
              <a:rPr lang="en-US" altLang="ru-RU" sz="1800" dirty="0"/>
              <a:t>81367</a:t>
            </a:r>
            <a:r>
              <a:rPr lang="ru-RU" altLang="ru-RU" sz="1800" dirty="0"/>
              <a:t>) </a:t>
            </a:r>
            <a:r>
              <a:rPr lang="en-US" altLang="ru-RU" sz="1800" dirty="0" smtClean="0"/>
              <a:t>71-725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1800" u="sng" dirty="0" err="1" smtClean="0">
                <a:solidFill>
                  <a:srgbClr val="7030A0"/>
                </a:solidFill>
                <a:hlinkClick r:id="rId3"/>
              </a:rPr>
              <a:t>rajon</a:t>
            </a:r>
            <a:r>
              <a:rPr lang="ru-RU" altLang="ru-RU" sz="1800" u="sng" dirty="0" smtClean="0">
                <a:solidFill>
                  <a:srgbClr val="7030A0"/>
                </a:solidFill>
                <a:hlinkClick r:id="rId3"/>
              </a:rPr>
              <a:t>@</a:t>
            </a:r>
            <a:r>
              <a:rPr lang="en-US" altLang="ru-RU" sz="1800" u="sng" dirty="0">
                <a:solidFill>
                  <a:srgbClr val="7030A0"/>
                </a:solidFill>
                <a:hlinkClick r:id="rId3"/>
              </a:rPr>
              <a:t>tikhvin.org</a:t>
            </a:r>
            <a:endParaRPr lang="en-US" altLang="ru-RU" sz="1800" u="sng" dirty="0">
              <a:solidFill>
                <a:srgbClr val="7030A0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832475" y="6510338"/>
            <a:ext cx="3222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</a:rPr>
              <a:t>Инвестиционный климат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31" descr="karta T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/>
          <a:stretch>
            <a:fillRect/>
          </a:stretch>
        </p:blipFill>
        <p:spPr bwMode="auto">
          <a:xfrm>
            <a:off x="244475" y="1620838"/>
            <a:ext cx="6570663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5"/>
          <p:cNvSpPr txBox="1">
            <a:spLocks noChangeArrowheads="1"/>
          </p:cNvSpPr>
          <p:nvPr/>
        </p:nvSpPr>
        <p:spPr bwMode="auto">
          <a:xfrm>
            <a:off x="0" y="133350"/>
            <a:ext cx="5270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Месторасположение и численность населения </a:t>
            </a:r>
          </a:p>
        </p:txBody>
      </p:sp>
      <p:grpSp>
        <p:nvGrpSpPr>
          <p:cNvPr id="71684" name="Группа 5"/>
          <p:cNvGrpSpPr>
            <a:grpSpLocks/>
          </p:cNvGrpSpPr>
          <p:nvPr/>
        </p:nvGrpSpPr>
        <p:grpSpPr bwMode="auto">
          <a:xfrm>
            <a:off x="1989138" y="792163"/>
            <a:ext cx="3659187" cy="763587"/>
            <a:chOff x="5142836" y="2009339"/>
            <a:chExt cx="3659852" cy="764024"/>
          </a:xfrm>
        </p:grpSpPr>
        <p:grpSp>
          <p:nvGrpSpPr>
            <p:cNvPr id="71700" name="Группа 1"/>
            <p:cNvGrpSpPr>
              <a:grpSpLocks/>
            </p:cNvGrpSpPr>
            <p:nvPr/>
          </p:nvGrpSpPr>
          <p:grpSpPr bwMode="auto">
            <a:xfrm>
              <a:off x="8194675" y="2165350"/>
              <a:ext cx="608013" cy="608013"/>
              <a:chOff x="8194675" y="2165350"/>
              <a:chExt cx="608013" cy="608013"/>
            </a:xfrm>
          </p:grpSpPr>
          <p:pic>
            <p:nvPicPr>
              <p:cNvPr id="71703" name="Рисунок 12" descr="icon_template-0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4675" y="2165350"/>
                <a:ext cx="608013" cy="608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0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1838" y="2339975"/>
                <a:ext cx="29210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01" name="Прямоугольник 14"/>
            <p:cNvSpPr>
              <a:spLocks noChangeArrowheads="1"/>
            </p:cNvSpPr>
            <p:nvPr/>
          </p:nvSpPr>
          <p:spPr bwMode="auto">
            <a:xfrm>
              <a:off x="5142836" y="2009339"/>
              <a:ext cx="30134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26A3CA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Численность</a:t>
              </a:r>
              <a:r>
                <a:rPr lang="en-US" altLang="ru-RU" sz="1400" b="1">
                  <a:solidFill>
                    <a:srgbClr val="26A3CA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400" b="1">
                  <a:solidFill>
                    <a:srgbClr val="26A3CA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населения (чел.)</a:t>
              </a:r>
            </a:p>
          </p:txBody>
        </p:sp>
        <p:sp>
          <p:nvSpPr>
            <p:cNvPr id="71702" name="Прямоугольник 15"/>
            <p:cNvSpPr>
              <a:spLocks noChangeArrowheads="1"/>
            </p:cNvSpPr>
            <p:nvPr/>
          </p:nvSpPr>
          <p:spPr bwMode="auto">
            <a:xfrm>
              <a:off x="5767388" y="2228030"/>
              <a:ext cx="2327275" cy="400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69 </a:t>
              </a:r>
              <a:r>
                <a:rPr lang="ru-RU" altLang="ru-RU" sz="20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567</a:t>
              </a:r>
              <a:endParaRPr lang="ru-RU" altLang="ru-RU" sz="20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1685" name="Группа 4"/>
          <p:cNvGrpSpPr>
            <a:grpSpLocks/>
          </p:cNvGrpSpPr>
          <p:nvPr/>
        </p:nvGrpSpPr>
        <p:grpSpPr bwMode="auto">
          <a:xfrm>
            <a:off x="3968750" y="5648325"/>
            <a:ext cx="5021263" cy="819150"/>
            <a:chOff x="4280770" y="4483100"/>
            <a:chExt cx="4565397" cy="728282"/>
          </a:xfrm>
        </p:grpSpPr>
        <p:grpSp>
          <p:nvGrpSpPr>
            <p:cNvPr id="71695" name="Группа 3"/>
            <p:cNvGrpSpPr>
              <a:grpSpLocks/>
            </p:cNvGrpSpPr>
            <p:nvPr/>
          </p:nvGrpSpPr>
          <p:grpSpPr bwMode="auto">
            <a:xfrm>
              <a:off x="8238155" y="4483100"/>
              <a:ext cx="608012" cy="608012"/>
              <a:chOff x="8243094" y="5236978"/>
              <a:chExt cx="608012" cy="608012"/>
            </a:xfrm>
          </p:grpSpPr>
          <p:pic>
            <p:nvPicPr>
              <p:cNvPr id="7169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0087" y="5364686"/>
                <a:ext cx="371475" cy="365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699" name="Рисунок 23" descr="icon_template-0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3094" y="5236978"/>
                <a:ext cx="608012" cy="608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696" name="Прямоугольник 24"/>
            <p:cNvSpPr>
              <a:spLocks noChangeArrowheads="1"/>
            </p:cNvSpPr>
            <p:nvPr/>
          </p:nvSpPr>
          <p:spPr bwMode="auto">
            <a:xfrm>
              <a:off x="4280770" y="4531148"/>
              <a:ext cx="3910244" cy="30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26A3CA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Территория</a:t>
              </a:r>
              <a:r>
                <a:rPr lang="en-US" altLang="ru-RU" sz="1600" b="1">
                  <a:solidFill>
                    <a:srgbClr val="26A3CA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600" b="1">
                  <a:solidFill>
                    <a:srgbClr val="26A3CA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Тихвинского района (кв. км)</a:t>
              </a:r>
            </a:p>
          </p:txBody>
        </p:sp>
        <p:sp>
          <p:nvSpPr>
            <p:cNvPr id="71697" name="Прямоугольник 25"/>
            <p:cNvSpPr>
              <a:spLocks noChangeArrowheads="1"/>
            </p:cNvSpPr>
            <p:nvPr/>
          </p:nvSpPr>
          <p:spPr bwMode="auto">
            <a:xfrm>
              <a:off x="6376988" y="4800834"/>
              <a:ext cx="1766887" cy="41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latin typeface="Tahoma" panose="020B0604030504040204" pitchFamily="34" charset="0"/>
                  <a:cs typeface="Tahoma" panose="020B0604030504040204" pitchFamily="34" charset="0"/>
                </a:rPr>
                <a:t>7 018</a:t>
              </a:r>
              <a:endParaRPr lang="ru-RU" altLang="ru-RU" sz="24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1686" name="Группа 6"/>
          <p:cNvGrpSpPr>
            <a:grpSpLocks/>
          </p:cNvGrpSpPr>
          <p:nvPr/>
        </p:nvGrpSpPr>
        <p:grpSpPr bwMode="auto">
          <a:xfrm>
            <a:off x="6010275" y="674688"/>
            <a:ext cx="3071813" cy="1319212"/>
            <a:chOff x="5767388" y="2955925"/>
            <a:chExt cx="3071812" cy="1319273"/>
          </a:xfrm>
        </p:grpSpPr>
        <p:sp>
          <p:nvSpPr>
            <p:cNvPr id="71688" name="Прямоугольник 20"/>
            <p:cNvSpPr>
              <a:spLocks noChangeArrowheads="1"/>
            </p:cNvSpPr>
            <p:nvPr/>
          </p:nvSpPr>
          <p:spPr bwMode="auto">
            <a:xfrm>
              <a:off x="5767388" y="3617912"/>
              <a:ext cx="23780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26A3CA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Сельское</a:t>
              </a:r>
              <a:r>
                <a:rPr lang="en-US" altLang="ru-RU" sz="1400" b="1">
                  <a:solidFill>
                    <a:srgbClr val="26A3CA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400" b="1">
                  <a:solidFill>
                    <a:srgbClr val="26A3CA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население</a:t>
              </a:r>
            </a:p>
          </p:txBody>
        </p:sp>
        <p:sp>
          <p:nvSpPr>
            <p:cNvPr id="71689" name="Прямоугольник 21"/>
            <p:cNvSpPr>
              <a:spLocks noChangeArrowheads="1"/>
            </p:cNvSpPr>
            <p:nvPr/>
          </p:nvSpPr>
          <p:spPr bwMode="auto">
            <a:xfrm>
              <a:off x="6529388" y="3875088"/>
              <a:ext cx="15668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11 </a:t>
              </a:r>
              <a:r>
                <a:rPr lang="ru-RU" altLang="ru-RU" sz="20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499</a:t>
              </a:r>
              <a:endParaRPr lang="ru-RU" altLang="ru-RU" sz="20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1690" name="Группа 2"/>
            <p:cNvGrpSpPr>
              <a:grpSpLocks/>
            </p:cNvGrpSpPr>
            <p:nvPr/>
          </p:nvGrpSpPr>
          <p:grpSpPr bwMode="auto">
            <a:xfrm>
              <a:off x="8231188" y="3324225"/>
              <a:ext cx="608012" cy="608013"/>
              <a:chOff x="8231188" y="3324225"/>
              <a:chExt cx="608012" cy="608013"/>
            </a:xfrm>
          </p:grpSpPr>
          <p:pic>
            <p:nvPicPr>
              <p:cNvPr id="71693" name="Рисунок 18" descr="icon_template-0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1188" y="3324225"/>
                <a:ext cx="608012" cy="608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694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9938" y="3500438"/>
                <a:ext cx="290512" cy="255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691" name="Прямоугольник 20"/>
            <p:cNvSpPr>
              <a:spLocks noChangeArrowheads="1"/>
            </p:cNvSpPr>
            <p:nvPr/>
          </p:nvSpPr>
          <p:spPr bwMode="auto">
            <a:xfrm>
              <a:off x="5919788" y="2955925"/>
              <a:ext cx="22256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26A3CA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Городское</a:t>
              </a:r>
              <a:r>
                <a:rPr lang="en-US" altLang="ru-RU" sz="1400" b="1">
                  <a:solidFill>
                    <a:srgbClr val="26A3CA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400" b="1">
                  <a:solidFill>
                    <a:srgbClr val="26A3CA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население</a:t>
              </a:r>
            </a:p>
          </p:txBody>
        </p:sp>
        <p:sp>
          <p:nvSpPr>
            <p:cNvPr id="71692" name="Прямоугольник 21"/>
            <p:cNvSpPr>
              <a:spLocks noChangeArrowheads="1"/>
            </p:cNvSpPr>
            <p:nvPr/>
          </p:nvSpPr>
          <p:spPr bwMode="auto">
            <a:xfrm>
              <a:off x="6491288" y="3208338"/>
              <a:ext cx="15668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 dirty="0">
                  <a:latin typeface="Tahoma" panose="020B0604030504040204" pitchFamily="34" charset="0"/>
                  <a:cs typeface="Tahoma" panose="020B0604030504040204" pitchFamily="34" charset="0"/>
                </a:rPr>
                <a:t>58 </a:t>
              </a:r>
              <a:r>
                <a:rPr lang="ru-RU" altLang="ru-RU" sz="20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068</a:t>
              </a:r>
              <a:endParaRPr lang="ru-RU" altLang="ru-RU" sz="20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1687" name="Прямоугольник 25"/>
          <p:cNvSpPr>
            <a:spLocks noChangeArrowheads="1"/>
          </p:cNvSpPr>
          <p:nvPr/>
        </p:nvSpPr>
        <p:spPr bwMode="auto">
          <a:xfrm>
            <a:off x="3577213" y="6510338"/>
            <a:ext cx="541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Краткая информация о Тихвинском районе</a:t>
            </a:r>
            <a:endParaRPr lang="ru-RU" altLang="ru-RU" sz="1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Содержимое 6" descr="karta район_д_печати адм центры11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r="4866"/>
          <a:stretch>
            <a:fillRect/>
          </a:stretch>
        </p:blipFill>
        <p:spPr>
          <a:xfrm>
            <a:off x="57150" y="819150"/>
            <a:ext cx="7364413" cy="5672138"/>
          </a:xfrm>
        </p:spPr>
      </p:pic>
      <p:sp>
        <p:nvSpPr>
          <p:cNvPr id="72707" name="Содержимое 3"/>
          <p:cNvSpPr>
            <a:spLocks noGrp="1"/>
          </p:cNvSpPr>
          <p:nvPr>
            <p:ph sz="half" idx="2"/>
          </p:nvPr>
        </p:nvSpPr>
        <p:spPr>
          <a:xfrm>
            <a:off x="4541838" y="1728788"/>
            <a:ext cx="4038600" cy="4525962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2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2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2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2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2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200" b="1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200" b="1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200" b="1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200" b="1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z="1800" smtClean="0"/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0" y="141288"/>
            <a:ext cx="2936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Местное самоуправление</a:t>
            </a:r>
          </a:p>
        </p:txBody>
      </p:sp>
      <p:grpSp>
        <p:nvGrpSpPr>
          <p:cNvPr id="72709" name="Группа 3"/>
          <p:cNvGrpSpPr>
            <a:grpSpLocks/>
          </p:cNvGrpSpPr>
          <p:nvPr/>
        </p:nvGrpSpPr>
        <p:grpSpPr bwMode="auto">
          <a:xfrm>
            <a:off x="5942013" y="3819525"/>
            <a:ext cx="503237" cy="503238"/>
            <a:chOff x="5741987" y="2192486"/>
            <a:chExt cx="503238" cy="503237"/>
          </a:xfrm>
        </p:grpSpPr>
        <p:pic>
          <p:nvPicPr>
            <p:cNvPr id="7272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987" y="2192486"/>
              <a:ext cx="503238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1" name="Rectangle 11"/>
            <p:cNvSpPr>
              <a:spLocks/>
            </p:cNvSpPr>
            <p:nvPr/>
          </p:nvSpPr>
          <p:spPr bwMode="auto">
            <a:xfrm>
              <a:off x="5776913" y="2317750"/>
              <a:ext cx="433387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Arial Bold"/>
                  <a:ea typeface="MS PGothic" panose="020B0600070205080204" pitchFamily="34" charset="-128"/>
                  <a:cs typeface="Arial Bold"/>
                  <a:sym typeface="Arial Bold"/>
                </a:rPr>
                <a:t>1</a:t>
              </a:r>
              <a:endParaRPr lang="en-US" altLang="ru-RU" sz="1800" b="1">
                <a:latin typeface="Arial Bold"/>
                <a:ea typeface="MS PGothic" panose="020B0600070205080204" pitchFamily="34" charset="-128"/>
                <a:cs typeface="Arial Bold"/>
                <a:sym typeface="Arial Bold"/>
              </a:endParaRPr>
            </a:p>
          </p:txBody>
        </p:sp>
      </p:grpSp>
      <p:sp>
        <p:nvSpPr>
          <p:cNvPr id="72710" name="Прямоугольник 14"/>
          <p:cNvSpPr>
            <a:spLocks noChangeArrowheads="1"/>
          </p:cNvSpPr>
          <p:nvPr/>
        </p:nvSpPr>
        <p:spPr bwMode="auto">
          <a:xfrm>
            <a:off x="6478588" y="3705225"/>
            <a:ext cx="2513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муниципальное образование 2-го уровня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Тихвинский район</a:t>
            </a:r>
          </a:p>
        </p:txBody>
      </p:sp>
      <p:grpSp>
        <p:nvGrpSpPr>
          <p:cNvPr id="72711" name="Группа 2"/>
          <p:cNvGrpSpPr>
            <a:grpSpLocks/>
          </p:cNvGrpSpPr>
          <p:nvPr/>
        </p:nvGrpSpPr>
        <p:grpSpPr bwMode="auto">
          <a:xfrm>
            <a:off x="5949950" y="4576763"/>
            <a:ext cx="504825" cy="503237"/>
            <a:chOff x="5759450" y="2959100"/>
            <a:chExt cx="504825" cy="503238"/>
          </a:xfrm>
        </p:grpSpPr>
        <p:pic>
          <p:nvPicPr>
            <p:cNvPr id="7271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450" y="2959100"/>
              <a:ext cx="504825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9" name="Rectangle 11"/>
            <p:cNvSpPr>
              <a:spLocks/>
            </p:cNvSpPr>
            <p:nvPr/>
          </p:nvSpPr>
          <p:spPr bwMode="auto">
            <a:xfrm>
              <a:off x="5802313" y="3059113"/>
              <a:ext cx="433387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Arial Bold"/>
                  <a:ea typeface="MS PGothic" panose="020B0600070205080204" pitchFamily="34" charset="-128"/>
                  <a:cs typeface="Arial Bold"/>
                  <a:sym typeface="Arial Bold"/>
                </a:rPr>
                <a:t>9</a:t>
              </a:r>
              <a:endParaRPr lang="en-US" altLang="ru-RU" sz="1800" b="1">
                <a:latin typeface="Arial Bold"/>
                <a:ea typeface="MS PGothic" panose="020B0600070205080204" pitchFamily="34" charset="-128"/>
                <a:cs typeface="Arial Bold"/>
                <a:sym typeface="Arial Bold"/>
              </a:endParaRPr>
            </a:p>
          </p:txBody>
        </p:sp>
      </p:grpSp>
      <p:sp>
        <p:nvSpPr>
          <p:cNvPr id="72712" name="Прямоугольник 14"/>
          <p:cNvSpPr>
            <a:spLocks noChangeArrowheads="1"/>
          </p:cNvSpPr>
          <p:nvPr/>
        </p:nvSpPr>
        <p:spPr bwMode="auto">
          <a:xfrm>
            <a:off x="6478588" y="4405313"/>
            <a:ext cx="2511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муниципальных образований 1-го уровня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одно городское поселение и восемь сельских поселений</a:t>
            </a:r>
            <a:r>
              <a:rPr lang="en-US" altLang="ru-RU" sz="1200" b="1"/>
              <a:t> </a:t>
            </a:r>
            <a:endParaRPr lang="ru-RU" altLang="ru-RU" sz="1200" b="1"/>
          </a:p>
        </p:txBody>
      </p:sp>
      <p:grpSp>
        <p:nvGrpSpPr>
          <p:cNvPr id="72713" name="Группа 4"/>
          <p:cNvGrpSpPr>
            <a:grpSpLocks/>
          </p:cNvGrpSpPr>
          <p:nvPr/>
        </p:nvGrpSpPr>
        <p:grpSpPr bwMode="auto">
          <a:xfrm>
            <a:off x="5961063" y="5280025"/>
            <a:ext cx="504825" cy="503238"/>
            <a:chOff x="5862638" y="4666363"/>
            <a:chExt cx="504825" cy="503238"/>
          </a:xfrm>
        </p:grpSpPr>
        <p:pic>
          <p:nvPicPr>
            <p:cNvPr id="7271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638" y="4666363"/>
              <a:ext cx="504825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7" name="Rectangle 11"/>
            <p:cNvSpPr>
              <a:spLocks/>
            </p:cNvSpPr>
            <p:nvPr/>
          </p:nvSpPr>
          <p:spPr bwMode="auto">
            <a:xfrm>
              <a:off x="5899150" y="4809238"/>
              <a:ext cx="433388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latin typeface="Arial Bold"/>
                  <a:ea typeface="MS PGothic" panose="020B0600070205080204" pitchFamily="34" charset="-128"/>
                  <a:cs typeface="Arial Bold"/>
                  <a:sym typeface="Arial Bold"/>
                </a:rPr>
                <a:t>198</a:t>
              </a:r>
              <a:endParaRPr lang="en-US" altLang="ru-RU" sz="1400" b="1">
                <a:latin typeface="Arial Bold"/>
                <a:ea typeface="MS PGothic" panose="020B0600070205080204" pitchFamily="34" charset="-128"/>
                <a:cs typeface="Arial Bold"/>
                <a:sym typeface="Arial Bold"/>
              </a:endParaRPr>
            </a:p>
          </p:txBody>
        </p:sp>
      </p:grpSp>
      <p:sp>
        <p:nvSpPr>
          <p:cNvPr id="72714" name="Прямоугольник 14"/>
          <p:cNvSpPr>
            <a:spLocks noChangeArrowheads="1"/>
          </p:cNvSpPr>
          <p:nvPr/>
        </p:nvSpPr>
        <p:spPr bwMode="auto">
          <a:xfrm>
            <a:off x="6478588" y="5372100"/>
            <a:ext cx="2511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населенных пунктов</a:t>
            </a:r>
          </a:p>
        </p:txBody>
      </p:sp>
      <p:sp>
        <p:nvSpPr>
          <p:cNvPr id="72715" name="Прямоугольник 25"/>
          <p:cNvSpPr>
            <a:spLocks noChangeArrowheads="1"/>
          </p:cNvSpPr>
          <p:nvPr/>
        </p:nvSpPr>
        <p:spPr bwMode="auto">
          <a:xfrm>
            <a:off x="3567165" y="6491288"/>
            <a:ext cx="5422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Краткая информация о Тихвинском районе</a:t>
            </a:r>
            <a:endParaRPr lang="ru-RU" altLang="ru-RU" sz="18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103188" y="157163"/>
            <a:ext cx="2190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Трудовые ресурсы</a:t>
            </a:r>
            <a:endParaRPr lang="ru-RU" altLang="ru-RU" sz="1600" b="1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73732" name="TextBox 8"/>
          <p:cNvSpPr txBox="1">
            <a:spLocks noChangeArrowheads="1"/>
          </p:cNvSpPr>
          <p:nvPr/>
        </p:nvSpPr>
        <p:spPr bwMode="auto">
          <a:xfrm>
            <a:off x="103188" y="792163"/>
            <a:ext cx="888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Структура занятых в экономике по видам экономической деятельности в </a:t>
            </a: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2018 </a:t>
            </a: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г., % </a:t>
            </a:r>
          </a:p>
        </p:txBody>
      </p:sp>
      <p:sp>
        <p:nvSpPr>
          <p:cNvPr id="10" name="Прямоугольник с двумя скругленными противолежащими углами 5"/>
          <p:cNvSpPr/>
          <p:nvPr/>
        </p:nvSpPr>
        <p:spPr>
          <a:xfrm flipH="1">
            <a:off x="5918200" y="1733550"/>
            <a:ext cx="2584450" cy="2360613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b="1" dirty="0">
                <a:latin typeface="Calibri" panose="020F0502020204030204" pitchFamily="34" charset="0"/>
              </a:rPr>
              <a:t>Численность </a:t>
            </a:r>
            <a:r>
              <a:rPr lang="ru-RU" sz="1600" b="1" dirty="0" smtClean="0">
                <a:latin typeface="Calibri" panose="020F0502020204030204" pitchFamily="34" charset="0"/>
              </a:rPr>
              <a:t>занятых в экономике МО 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Calibri" panose="020F0502020204030204" pitchFamily="34" charset="0"/>
              </a:rPr>
              <a:t>(тыс</a:t>
            </a:r>
            <a:r>
              <a:rPr lang="ru-RU" sz="1600" b="1" dirty="0">
                <a:latin typeface="Calibri" panose="020F0502020204030204" pitchFamily="34" charset="0"/>
              </a:rPr>
              <a:t>. чел.)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ru-RU" sz="1300" b="1" dirty="0"/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ru-RU" sz="1300" b="1" dirty="0"/>
          </a:p>
        </p:txBody>
      </p:sp>
      <p:pic>
        <p:nvPicPr>
          <p:cNvPr id="737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3138488"/>
            <a:ext cx="95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Rectangle 11"/>
          <p:cNvSpPr>
            <a:spLocks/>
          </p:cNvSpPr>
          <p:nvPr/>
        </p:nvSpPr>
        <p:spPr bwMode="auto">
          <a:xfrm>
            <a:off x="6762750" y="3435350"/>
            <a:ext cx="8953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Arial Bold"/>
                <a:ea typeface="MS PGothic" panose="020B0600070205080204" pitchFamily="34" charset="-128"/>
                <a:cs typeface="Arial Bold"/>
                <a:sym typeface="Arial Bold"/>
              </a:rPr>
              <a:t>36</a:t>
            </a:r>
            <a:endParaRPr lang="en-US" altLang="ru-RU" sz="2000" b="1" dirty="0">
              <a:latin typeface="Arial Bold"/>
              <a:ea typeface="MS PGothic" panose="020B0600070205080204" pitchFamily="34" charset="-128"/>
              <a:cs typeface="Arial Bold"/>
              <a:sym typeface="Arial Bold"/>
            </a:endParaRPr>
          </a:p>
        </p:txBody>
      </p:sp>
      <p:sp>
        <p:nvSpPr>
          <p:cNvPr id="73736" name="Прямоугольник 25"/>
          <p:cNvSpPr>
            <a:spLocks noChangeArrowheads="1"/>
          </p:cNvSpPr>
          <p:nvPr/>
        </p:nvSpPr>
        <p:spPr bwMode="auto">
          <a:xfrm>
            <a:off x="3537019" y="6491288"/>
            <a:ext cx="5452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Краткая информация о Тихвинском районе</a:t>
            </a:r>
            <a:endParaRPr lang="ru-RU" altLang="ru-RU" sz="18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950684"/>
              </p:ext>
            </p:extLst>
          </p:nvPr>
        </p:nvGraphicFramePr>
        <p:xfrm>
          <a:off x="392271" y="1414939"/>
          <a:ext cx="5128260" cy="4823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798513"/>
            <a:ext cx="9493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5"/>
          <p:cNvSpPr txBox="1">
            <a:spLocks noChangeArrowheads="1"/>
          </p:cNvSpPr>
          <p:nvPr/>
        </p:nvSpPr>
        <p:spPr bwMode="auto">
          <a:xfrm>
            <a:off x="69850" y="138113"/>
            <a:ext cx="2395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Развитие экономики</a:t>
            </a:r>
            <a:endParaRPr lang="ru-RU" altLang="ru-RU" sz="1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4758" name="Rectangle 10"/>
          <p:cNvSpPr>
            <a:spLocks/>
          </p:cNvSpPr>
          <p:nvPr/>
        </p:nvSpPr>
        <p:spPr bwMode="auto">
          <a:xfrm>
            <a:off x="1666875" y="1077913"/>
            <a:ext cx="4865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Bold"/>
                <a:sym typeface="Arial Bold"/>
              </a:rPr>
              <a:t>Оборот организаций</a:t>
            </a:r>
            <a:r>
              <a:rPr lang="en-US" alt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Bold"/>
                <a:sym typeface="Arial Bold"/>
              </a:rPr>
              <a:t>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Bold"/>
                <a:sym typeface="Arial Bold"/>
              </a:rPr>
              <a:t>2018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Bold"/>
                <a:sym typeface="Arial Bold"/>
              </a:rPr>
              <a:t>г. </a:t>
            </a:r>
            <a:r>
              <a:rPr lang="en-US" alt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Bold"/>
                <a:sym typeface="Arial Bold"/>
              </a:rPr>
              <a:t>(</a:t>
            </a:r>
            <a:r>
              <a:rPr lang="en-US" alt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млрд. руб.)</a:t>
            </a:r>
            <a:r>
              <a:rPr lang="en-US" altLang="ru-RU" sz="2000" dirty="0" smtClean="0">
                <a:solidFill>
                  <a:srgbClr val="26A3CA"/>
                </a:solidFill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ru-RU" sz="2000" dirty="0" smtClean="0">
                <a:solidFill>
                  <a:srgbClr val="26A3CA"/>
                </a:solidFill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ru-RU" sz="2000" dirty="0" smtClean="0">
              <a:solidFill>
                <a:srgbClr val="26A3CA"/>
              </a:solidFill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759" name="TextBox 41"/>
          <p:cNvSpPr txBox="1">
            <a:spLocks noChangeArrowheads="1"/>
          </p:cNvSpPr>
          <p:nvPr/>
        </p:nvSpPr>
        <p:spPr bwMode="auto">
          <a:xfrm>
            <a:off x="5026025" y="1881188"/>
            <a:ext cx="3963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Динамика оборота (млрд. руб.)</a:t>
            </a:r>
          </a:p>
        </p:txBody>
      </p:sp>
      <p:sp>
        <p:nvSpPr>
          <p:cNvPr id="2" name="Rectangle 6"/>
          <p:cNvSpPr>
            <a:spLocks/>
          </p:cNvSpPr>
          <p:nvPr/>
        </p:nvSpPr>
        <p:spPr bwMode="auto">
          <a:xfrm>
            <a:off x="7010400" y="1077913"/>
            <a:ext cx="3524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Arial Bold"/>
                <a:ea typeface="MS PGothic" panose="020B0600070205080204" pitchFamily="34" charset="-128"/>
                <a:cs typeface="Arial Bold"/>
                <a:sym typeface="Arial Bold"/>
              </a:rPr>
              <a:t>79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400" b="1" dirty="0">
              <a:latin typeface="Arial Bold"/>
              <a:ea typeface="MS PGothic" panose="020B0600070205080204" pitchFamily="34" charset="-128"/>
              <a:cs typeface="Arial Bold"/>
              <a:sym typeface="Arial Bold"/>
            </a:endParaRPr>
          </a:p>
        </p:txBody>
      </p:sp>
      <p:sp>
        <p:nvSpPr>
          <p:cNvPr id="74760" name="Прямоугольник 25"/>
          <p:cNvSpPr>
            <a:spLocks noChangeArrowheads="1"/>
          </p:cNvSpPr>
          <p:nvPr/>
        </p:nvSpPr>
        <p:spPr bwMode="auto">
          <a:xfrm>
            <a:off x="3537020" y="6486897"/>
            <a:ext cx="5452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Краткая информация о Тихвинском районе</a:t>
            </a:r>
            <a:endParaRPr lang="ru-RU" altLang="ru-RU" sz="1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762" name="TextBox 41"/>
          <p:cNvSpPr txBox="1">
            <a:spLocks noChangeArrowheads="1"/>
          </p:cNvSpPr>
          <p:nvPr/>
        </p:nvSpPr>
        <p:spPr bwMode="auto">
          <a:xfrm>
            <a:off x="1290918" y="1881188"/>
            <a:ext cx="251908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Структура оборота (%)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b="1" dirty="0" smtClean="0">
              <a:solidFill>
                <a:srgbClr val="26A3CA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400" b="1" dirty="0" smtClean="0">
              <a:solidFill>
                <a:srgbClr val="26A3CA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054432"/>
              </p:ext>
            </p:extLst>
          </p:nvPr>
        </p:nvGraphicFramePr>
        <p:xfrm>
          <a:off x="4695825" y="2187389"/>
          <a:ext cx="3903980" cy="3395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252209"/>
              </p:ext>
            </p:extLst>
          </p:nvPr>
        </p:nvGraphicFramePr>
        <p:xfrm>
          <a:off x="369888" y="2187388"/>
          <a:ext cx="4191000" cy="449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5"/>
          <p:cNvSpPr txBox="1">
            <a:spLocks noChangeArrowheads="1"/>
          </p:cNvSpPr>
          <p:nvPr/>
        </p:nvSpPr>
        <p:spPr bwMode="auto">
          <a:xfrm>
            <a:off x="104775" y="117475"/>
            <a:ext cx="3017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Промышленные кластеры</a:t>
            </a:r>
            <a:endParaRPr lang="ru-RU" altLang="ru-RU" sz="1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6803" name="TextBox 8"/>
          <p:cNvSpPr txBox="1">
            <a:spLocks noChangeArrowheads="1"/>
          </p:cNvSpPr>
          <p:nvPr/>
        </p:nvSpPr>
        <p:spPr bwMode="auto">
          <a:xfrm>
            <a:off x="1414463" y="1660525"/>
            <a:ext cx="3147489" cy="76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26A3CA"/>
                </a:solidFill>
                <a:latin typeface="Calibri" panose="020F0502020204030204" pitchFamily="34" charset="0"/>
              </a:rPr>
              <a:t>МЕТАЛЛУРГИЧЕСКОЕ ПРОИЗВОДСТВО</a:t>
            </a:r>
            <a:endParaRPr lang="en-US" altLang="ru-RU" sz="1400" b="1" dirty="0" smtClean="0">
              <a:solidFill>
                <a:srgbClr val="26A3CA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ru-RU" sz="1400" dirty="0" smtClean="0">
              <a:latin typeface="Calibri" panose="020F0502020204030204" pitchFamily="34" charset="0"/>
            </a:endParaRPr>
          </a:p>
          <a:p>
            <a:pPr marL="171450" indent="-171450" eaLnBrk="1" hangingPunct="1">
              <a:lnSpc>
                <a:spcPct val="7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400" b="1" dirty="0" smtClean="0">
                <a:latin typeface="Calibri" panose="020F0502020204030204" pitchFamily="34" charset="0"/>
              </a:rPr>
              <a:t> ООО «Тихвинский ферросплавный завод» </a:t>
            </a:r>
            <a:endParaRPr lang="en-US" altLang="ru-RU" sz="1400" b="1" dirty="0" smtClean="0">
              <a:latin typeface="Calibri" panose="020F0502020204030204" pitchFamily="34" charset="0"/>
            </a:endParaRPr>
          </a:p>
        </p:txBody>
      </p:sp>
      <p:sp>
        <p:nvSpPr>
          <p:cNvPr id="76804" name="TextBox 11"/>
          <p:cNvSpPr txBox="1">
            <a:spLocks noChangeArrowheads="1"/>
          </p:cNvSpPr>
          <p:nvPr/>
        </p:nvSpPr>
        <p:spPr bwMode="auto">
          <a:xfrm>
            <a:off x="1414463" y="3278188"/>
            <a:ext cx="2927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26A3CA"/>
                </a:solidFill>
                <a:latin typeface="Calibri" panose="020F0502020204030204" pitchFamily="34" charset="0"/>
              </a:rPr>
              <a:t>ПРОИЗВОДСТВО</a:t>
            </a:r>
            <a:r>
              <a:rPr lang="ru-RU" altLang="ru-RU" sz="14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1400" b="1" dirty="0" smtClean="0">
                <a:solidFill>
                  <a:srgbClr val="26A3CA"/>
                </a:solidFill>
                <a:latin typeface="Calibri" panose="020F0502020204030204" pitchFamily="34" charset="0"/>
              </a:rPr>
              <a:t>МЕБЕЛИ</a:t>
            </a:r>
            <a:endParaRPr lang="en-US" altLang="ru-RU" sz="1400" b="1" dirty="0" smtClean="0">
              <a:solidFill>
                <a:srgbClr val="26A3CA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400" b="1" dirty="0" smtClean="0">
              <a:latin typeface="Calibri" panose="020F0502020204030204" pitchFamily="34" charset="0"/>
            </a:endParaRPr>
          </a:p>
          <a:p>
            <a:pPr marL="171450" indent="-171450" eaLnBrk="1" hangingPunct="1">
              <a:lnSpc>
                <a:spcPct val="7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400" b="1" dirty="0" smtClean="0">
                <a:latin typeface="Calibri" panose="020F0502020204030204" pitchFamily="34" charset="0"/>
              </a:rPr>
              <a:t>ООО «ИКЕА </a:t>
            </a:r>
            <a:r>
              <a:rPr lang="ru-RU" altLang="ru-RU" sz="1400" b="1" dirty="0" err="1" smtClean="0">
                <a:latin typeface="Calibri" panose="020F0502020204030204" pitchFamily="34" charset="0"/>
              </a:rPr>
              <a:t>Индастри</a:t>
            </a:r>
            <a:r>
              <a:rPr lang="ru-RU" altLang="ru-RU" sz="1400" b="1" dirty="0" smtClean="0">
                <a:latin typeface="Calibri" panose="020F0502020204030204" pitchFamily="34" charset="0"/>
              </a:rPr>
              <a:t> Тихвин»</a:t>
            </a:r>
          </a:p>
        </p:txBody>
      </p:sp>
      <p:pic>
        <p:nvPicPr>
          <p:cNvPr id="7680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073400"/>
            <a:ext cx="8445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Box 16"/>
          <p:cNvSpPr txBox="1">
            <a:spLocks noChangeArrowheads="1"/>
          </p:cNvSpPr>
          <p:nvPr/>
        </p:nvSpPr>
        <p:spPr bwMode="auto">
          <a:xfrm>
            <a:off x="5787537" y="1660525"/>
            <a:ext cx="28384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26A3CA"/>
                </a:solidFill>
                <a:latin typeface="Calibri" panose="020F0502020204030204" pitchFamily="34" charset="0"/>
              </a:rPr>
              <a:t>ПРОИЗВОДСТВО</a:t>
            </a:r>
            <a:r>
              <a:rPr lang="ru-RU" altLang="ru-RU" sz="14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1400" b="1" dirty="0" smtClean="0">
                <a:solidFill>
                  <a:srgbClr val="26A3CA"/>
                </a:solidFill>
                <a:latin typeface="Calibri" panose="020F0502020204030204" pitchFamily="34" charset="0"/>
              </a:rPr>
              <a:t>ТРАНСПОРТНЫХ</a:t>
            </a:r>
            <a:r>
              <a:rPr lang="ru-RU" altLang="ru-RU" sz="14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1400" b="1" dirty="0" smtClean="0">
                <a:solidFill>
                  <a:srgbClr val="26A3CA"/>
                </a:solidFill>
                <a:latin typeface="Calibri" panose="020F0502020204030204" pitchFamily="34" charset="0"/>
              </a:rPr>
              <a:t>СРЕДСТВ И ОБОРУДОВАНИЯ</a:t>
            </a:r>
            <a:endParaRPr lang="en-US" altLang="ru-RU" sz="1400" b="1" dirty="0" smtClean="0">
              <a:solidFill>
                <a:srgbClr val="26A3CA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ru-RU" sz="1400" b="1" dirty="0" smtClean="0">
              <a:latin typeface="Calibri" panose="020F0502020204030204" pitchFamily="34" charset="0"/>
            </a:endParaRPr>
          </a:p>
          <a:p>
            <a:pPr marL="171450" indent="-171450" eaLnBrk="1" hangingPunct="1">
              <a:lnSpc>
                <a:spcPct val="7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400" b="1" dirty="0" smtClean="0">
                <a:latin typeface="Calibri" panose="020F0502020204030204" pitchFamily="34" charset="0"/>
              </a:rPr>
              <a:t>АО «Тихвинский вагоностроительный завод»</a:t>
            </a:r>
            <a:endParaRPr lang="en-US" altLang="ru-RU" sz="1400" b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400" b="1" dirty="0" smtClean="0">
              <a:latin typeface="Calibri" panose="020F0502020204030204" pitchFamily="34" charset="0"/>
            </a:endParaRPr>
          </a:p>
          <a:p>
            <a:pPr marL="171450" indent="-171450" eaLnBrk="1" hangingPunct="1">
              <a:lnSpc>
                <a:spcPct val="7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400" b="1" dirty="0" smtClean="0">
                <a:latin typeface="Calibri" panose="020F0502020204030204" pitchFamily="34" charset="0"/>
              </a:rPr>
              <a:t>АО «</a:t>
            </a:r>
            <a:r>
              <a:rPr lang="ru-RU" altLang="ru-RU" sz="1400" b="1" dirty="0" err="1" smtClean="0">
                <a:latin typeface="Calibri" panose="020F0502020204030204" pitchFamily="34" charset="0"/>
              </a:rPr>
              <a:t>ТихвинХимМаш</a:t>
            </a:r>
            <a:r>
              <a:rPr lang="ru-RU" altLang="ru-RU" sz="1400" b="1" dirty="0" smtClean="0">
                <a:latin typeface="Calibri" panose="020F0502020204030204" pitchFamily="34" charset="0"/>
              </a:rPr>
              <a:t>»</a:t>
            </a:r>
          </a:p>
          <a:p>
            <a:pPr marL="171450" indent="-171450" eaLnBrk="1" hangingPunct="1">
              <a:lnSpc>
                <a:spcPct val="7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ru-RU" altLang="ru-RU" sz="1400" b="1" dirty="0" smtClean="0">
              <a:latin typeface="Calibri" panose="020F0502020204030204" pitchFamily="34" charset="0"/>
            </a:endParaRPr>
          </a:p>
          <a:p>
            <a:pPr marL="171450" indent="-171450" eaLnBrk="1" hangingPunct="1">
              <a:lnSpc>
                <a:spcPct val="7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400" b="1" dirty="0" smtClean="0">
                <a:latin typeface="Calibri" panose="020F0502020204030204" pitchFamily="34" charset="0"/>
              </a:rPr>
              <a:t>АО «</a:t>
            </a:r>
            <a:r>
              <a:rPr lang="ru-RU" altLang="ru-RU" sz="1400" b="1" dirty="0" err="1" smtClean="0">
                <a:latin typeface="Calibri" panose="020F0502020204030204" pitchFamily="34" charset="0"/>
              </a:rPr>
              <a:t>ТихвинСпецМаш</a:t>
            </a:r>
            <a:r>
              <a:rPr lang="ru-RU" altLang="ru-RU" sz="1400" b="1" dirty="0" smtClean="0">
                <a:latin typeface="Calibri" panose="020F0502020204030204" pitchFamily="34" charset="0"/>
              </a:rPr>
              <a:t>»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None/>
              <a:defRPr/>
            </a:pPr>
            <a:endParaRPr lang="ru-RU" altLang="ru-RU" sz="1400" b="1" dirty="0" smtClean="0">
              <a:latin typeface="Calibri" panose="020F0502020204030204" pitchFamily="34" charset="0"/>
            </a:endParaRPr>
          </a:p>
          <a:p>
            <a:pPr marL="171450" indent="-171450" eaLnBrk="1" hangingPunct="1">
              <a:lnSpc>
                <a:spcPct val="7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400" b="1" dirty="0" smtClean="0">
                <a:latin typeface="Calibri" panose="020F0502020204030204" pitchFamily="34" charset="0"/>
              </a:rPr>
              <a:t>АО «</a:t>
            </a:r>
            <a:r>
              <a:rPr lang="ru-RU" altLang="ru-RU" sz="1400" b="1" dirty="0" err="1" smtClean="0">
                <a:latin typeface="Calibri" panose="020F0502020204030204" pitchFamily="34" charset="0"/>
              </a:rPr>
              <a:t>Титран</a:t>
            </a:r>
            <a:r>
              <a:rPr lang="ru-RU" altLang="ru-RU" sz="1400" b="1" dirty="0" smtClean="0">
                <a:latin typeface="Calibri" panose="020F0502020204030204" pitchFamily="34" charset="0"/>
              </a:rPr>
              <a:t>-Экспресс»</a:t>
            </a:r>
            <a:endParaRPr lang="en-US" altLang="ru-RU" sz="1400" b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endParaRPr lang="en-US" altLang="ru-RU" sz="1400" b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endParaRPr lang="en-US" altLang="ru-RU" sz="1400" b="1" dirty="0" smtClean="0">
              <a:latin typeface="Calibri" panose="020F0502020204030204" pitchFamily="34" charset="0"/>
            </a:endParaRPr>
          </a:p>
        </p:txBody>
      </p:sp>
      <p:sp>
        <p:nvSpPr>
          <p:cNvPr id="76807" name="TextBox 17"/>
          <p:cNvSpPr txBox="1">
            <a:spLocks noChangeArrowheads="1"/>
          </p:cNvSpPr>
          <p:nvPr/>
        </p:nvSpPr>
        <p:spPr bwMode="auto">
          <a:xfrm>
            <a:off x="5857875" y="3933825"/>
            <a:ext cx="3132138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26A3CA"/>
                </a:solidFill>
                <a:latin typeface="Calibri" panose="020F0502020204030204" pitchFamily="34" charset="0"/>
              </a:rPr>
              <a:t>ПРОИЗВОДСТВО</a:t>
            </a:r>
            <a:r>
              <a:rPr lang="ru-RU" altLang="ru-RU" sz="14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1400" b="1" dirty="0" smtClean="0">
                <a:solidFill>
                  <a:srgbClr val="26A3CA"/>
                </a:solidFill>
                <a:latin typeface="Calibri" panose="020F0502020204030204" pitchFamily="34" charset="0"/>
              </a:rPr>
              <a:t>ПИЩЕВЫХ</a:t>
            </a:r>
            <a:r>
              <a:rPr lang="ru-RU" altLang="ru-RU" sz="14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1400" b="1" dirty="0" smtClean="0">
                <a:solidFill>
                  <a:srgbClr val="26A3CA"/>
                </a:solidFill>
                <a:latin typeface="Calibri" panose="020F0502020204030204" pitchFamily="34" charset="0"/>
              </a:rPr>
              <a:t>ПРОДУКТОВ</a:t>
            </a:r>
            <a:endParaRPr lang="en-US" altLang="ru-RU" sz="1400" b="1" dirty="0" smtClean="0">
              <a:solidFill>
                <a:srgbClr val="26A3CA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b="1" dirty="0" smtClean="0">
              <a:latin typeface="Calibri" panose="020F0502020204030204" pitchFamily="34" charset="0"/>
            </a:endParaRPr>
          </a:p>
          <a:p>
            <a:pPr marL="171450" indent="-171450" eaLnBrk="1" hangingPunct="1">
              <a:lnSpc>
                <a:spcPct val="7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400" b="1" dirty="0" smtClean="0">
                <a:latin typeface="Calibri" panose="020F0502020204030204" pitchFamily="34" charset="0"/>
              </a:rPr>
              <a:t>ОАО «Тихвинский </a:t>
            </a:r>
            <a:r>
              <a:rPr lang="ru-RU" altLang="ru-RU" sz="1400" b="1" dirty="0" err="1" smtClean="0">
                <a:latin typeface="Calibri" panose="020F0502020204030204" pitchFamily="34" charset="0"/>
              </a:rPr>
              <a:t>хлебокомбинат</a:t>
            </a:r>
            <a:r>
              <a:rPr lang="ru-RU" altLang="ru-RU" sz="1400" b="1" dirty="0" smtClean="0">
                <a:latin typeface="Calibri" panose="020F0502020204030204" pitchFamily="34" charset="0"/>
              </a:rPr>
              <a:t>»</a:t>
            </a:r>
          </a:p>
          <a:p>
            <a:pPr marL="171450" indent="-171450" eaLnBrk="1" hangingPunct="1">
              <a:lnSpc>
                <a:spcPct val="7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ru-RU" altLang="ru-RU" sz="1400" b="1" dirty="0" smtClean="0">
              <a:latin typeface="Calibri" panose="020F0502020204030204" pitchFamily="34" charset="0"/>
            </a:endParaRPr>
          </a:p>
        </p:txBody>
      </p:sp>
      <p:pic>
        <p:nvPicPr>
          <p:cNvPr id="76808" name="Picture 19" descr="pics-n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037013"/>
            <a:ext cx="815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TextBox 13"/>
          <p:cNvSpPr txBox="1">
            <a:spLocks noChangeArrowheads="1"/>
          </p:cNvSpPr>
          <p:nvPr/>
        </p:nvSpPr>
        <p:spPr bwMode="auto">
          <a:xfrm>
            <a:off x="1414463" y="4394200"/>
            <a:ext cx="3074987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26A3CA"/>
                </a:solidFill>
                <a:latin typeface="Calibri" panose="020F0502020204030204" pitchFamily="34" charset="0"/>
              </a:rPr>
              <a:t>ТЕКСТИЛЬНОЕ</a:t>
            </a:r>
            <a:r>
              <a:rPr lang="ru-RU" altLang="ru-RU" sz="14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1400" b="1" dirty="0" smtClean="0">
                <a:solidFill>
                  <a:srgbClr val="26A3CA"/>
                </a:solidFill>
                <a:latin typeface="Calibri" panose="020F0502020204030204" pitchFamily="34" charset="0"/>
              </a:rPr>
              <a:t>И ШВЕЙНОЕ ПРОИЗВОДСТВО</a:t>
            </a:r>
            <a:endParaRPr lang="en-US" altLang="ru-RU" sz="1400" b="1" dirty="0" smtClean="0">
              <a:solidFill>
                <a:srgbClr val="26A3CA"/>
              </a:solidFill>
              <a:latin typeface="Calibri" panose="020F0502020204030204" pitchFamily="34" charset="0"/>
            </a:endParaRPr>
          </a:p>
          <a:p>
            <a:pPr marL="171450" indent="-171450" eaLnBrk="1" hangingPunct="1">
              <a:lnSpc>
                <a:spcPct val="7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ru-RU" altLang="ru-RU" sz="1400" b="1" dirty="0" smtClean="0"/>
          </a:p>
          <a:p>
            <a:pPr marL="171450" indent="-171450" eaLnBrk="1" hangingPunct="1">
              <a:lnSpc>
                <a:spcPct val="7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400" b="1" dirty="0" smtClean="0"/>
              <a:t>ООО «</a:t>
            </a:r>
            <a:r>
              <a:rPr lang="ru-RU" altLang="ru-RU" sz="1400" b="1" dirty="0" err="1" smtClean="0">
                <a:latin typeface="Calibri" panose="020F0502020204030204" pitchFamily="34" charset="0"/>
              </a:rPr>
              <a:t>Комацо</a:t>
            </a:r>
            <a:r>
              <a:rPr lang="ru-RU" altLang="ru-RU" sz="1400" b="1" dirty="0" smtClean="0"/>
              <a:t>»</a:t>
            </a:r>
          </a:p>
          <a:p>
            <a:pPr marL="171450" indent="-171450" eaLnBrk="1" hangingPunct="1">
              <a:lnSpc>
                <a:spcPct val="7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ru-RU" altLang="ru-RU" sz="1400" b="1" dirty="0" smtClean="0">
              <a:latin typeface="Calibri" panose="020F0502020204030204" pitchFamily="34" charset="0"/>
            </a:endParaRPr>
          </a:p>
          <a:p>
            <a:pPr marL="171450" indent="-171450" eaLnBrk="1" hangingPunct="1">
              <a:lnSpc>
                <a:spcPct val="7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400" b="1" dirty="0" smtClean="0">
                <a:latin typeface="Calibri" panose="020F0502020204030204" pitchFamily="34" charset="0"/>
              </a:rPr>
              <a:t>ООО «</a:t>
            </a:r>
            <a:r>
              <a:rPr lang="ru-RU" altLang="ru-RU" sz="1400" b="1" dirty="0" err="1" smtClean="0">
                <a:latin typeface="Calibri" panose="020F0502020204030204" pitchFamily="34" charset="0"/>
              </a:rPr>
              <a:t>Сканвоквэр</a:t>
            </a:r>
            <a:r>
              <a:rPr lang="ru-RU" altLang="ru-RU" sz="1400" b="1" dirty="0" smtClean="0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768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497013"/>
            <a:ext cx="8604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Рисунок 14" descr="C:\Documents and Settings\kom-1-1\Local Settings\Temporary Internet Files\Content.IE5\OJ4AZTG8\MC9002794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660525"/>
            <a:ext cx="527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4394200"/>
            <a:ext cx="85883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3" name="Рисунок 16" descr="C:\Documents and Settings\kom-1-1\Local Settings\Temporary Internet Files\Content.IE5\JKTUHGY9\MC90027940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525963"/>
            <a:ext cx="533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4" y="1493043"/>
            <a:ext cx="8604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5" name="imgPreview" descr="города,железнодорожные пути,места,общественный транспорт,поезда,транспор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48" y="1680644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6" name="Прямоугольник 25"/>
          <p:cNvSpPr>
            <a:spLocks noChangeArrowheads="1"/>
          </p:cNvSpPr>
          <p:nvPr/>
        </p:nvSpPr>
        <p:spPr bwMode="auto">
          <a:xfrm>
            <a:off x="3577213" y="6491288"/>
            <a:ext cx="541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Краткая информация о Тихвинском районе</a:t>
            </a:r>
            <a:endParaRPr lang="ru-RU" altLang="ru-RU" sz="18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5"/>
          <p:cNvSpPr txBox="1">
            <a:spLocks noChangeArrowheads="1"/>
          </p:cNvSpPr>
          <p:nvPr/>
        </p:nvSpPr>
        <p:spPr bwMode="auto">
          <a:xfrm>
            <a:off x="103188" y="111125"/>
            <a:ext cx="302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Уровень жизни населения</a:t>
            </a:r>
            <a:endParaRPr lang="ru-RU" altLang="ru-RU" sz="1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7828" name="TextBox 13"/>
          <p:cNvSpPr txBox="1">
            <a:spLocks noChangeArrowheads="1"/>
          </p:cNvSpPr>
          <p:nvPr/>
        </p:nvSpPr>
        <p:spPr bwMode="auto">
          <a:xfrm>
            <a:off x="544513" y="13938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Динамика роста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средней заработной платы (руб.)</a:t>
            </a:r>
          </a:p>
        </p:txBody>
      </p:sp>
      <p:sp>
        <p:nvSpPr>
          <p:cNvPr id="77829" name="TextBox 14"/>
          <p:cNvSpPr txBox="1">
            <a:spLocks noChangeArrowheads="1"/>
          </p:cNvSpPr>
          <p:nvPr/>
        </p:nvSpPr>
        <p:spPr bwMode="auto">
          <a:xfrm>
            <a:off x="5232400" y="1393825"/>
            <a:ext cx="3078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Динамика</a:t>
            </a: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рынка труда </a:t>
            </a:r>
          </a:p>
        </p:txBody>
      </p:sp>
      <p:sp>
        <p:nvSpPr>
          <p:cNvPr id="77831" name="Прямоугольник 25"/>
          <p:cNvSpPr>
            <a:spLocks noChangeArrowheads="1"/>
          </p:cNvSpPr>
          <p:nvPr/>
        </p:nvSpPr>
        <p:spPr bwMode="auto">
          <a:xfrm>
            <a:off x="3577213" y="6491288"/>
            <a:ext cx="541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Краткая информация о Тихвинском районе</a:t>
            </a:r>
            <a:endParaRPr lang="ru-RU" altLang="ru-RU" sz="1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770358"/>
              </p:ext>
            </p:extLst>
          </p:nvPr>
        </p:nvGraphicFramePr>
        <p:xfrm>
          <a:off x="4455795" y="2278063"/>
          <a:ext cx="4392930" cy="333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517813"/>
              </p:ext>
            </p:extLst>
          </p:nvPr>
        </p:nvGraphicFramePr>
        <p:xfrm>
          <a:off x="209550" y="2278063"/>
          <a:ext cx="3933825" cy="333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5"/>
          <p:cNvSpPr txBox="1">
            <a:spLocks noChangeArrowheads="1"/>
          </p:cNvSpPr>
          <p:nvPr/>
        </p:nvSpPr>
        <p:spPr bwMode="auto">
          <a:xfrm>
            <a:off x="98425" y="106363"/>
            <a:ext cx="3292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Бюджет Тихвинского района</a:t>
            </a:r>
            <a:endParaRPr lang="ru-RU" altLang="ru-RU" sz="1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8851" name="Прямоугольник 25"/>
          <p:cNvSpPr>
            <a:spLocks noChangeArrowheads="1"/>
          </p:cNvSpPr>
          <p:nvPr/>
        </p:nvSpPr>
        <p:spPr bwMode="auto">
          <a:xfrm>
            <a:off x="3577213" y="6491288"/>
            <a:ext cx="541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Краткая информация о Тихвинском районе</a:t>
            </a:r>
            <a:endParaRPr lang="ru-RU" altLang="ru-RU" sz="1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59903705"/>
              </p:ext>
            </p:extLst>
          </p:nvPr>
        </p:nvGraphicFramePr>
        <p:xfrm>
          <a:off x="447676" y="1266826"/>
          <a:ext cx="8201024" cy="488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7676" y="782638"/>
            <a:ext cx="83343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Структура расходов консолидированного бюджета Тихвинского района в 2018 году</a:t>
            </a:r>
            <a:endParaRPr lang="ru-RU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5"/>
          <p:cNvSpPr txBox="1">
            <a:spLocks noChangeArrowheads="1"/>
          </p:cNvSpPr>
          <p:nvPr/>
        </p:nvSpPr>
        <p:spPr bwMode="auto">
          <a:xfrm>
            <a:off x="5831890" y="6491288"/>
            <a:ext cx="320820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</a:rPr>
              <a:t>Инвестиционный климат</a:t>
            </a:r>
          </a:p>
        </p:txBody>
      </p:sp>
      <p:sp>
        <p:nvSpPr>
          <p:cNvPr id="80899" name="TextBox 8"/>
          <p:cNvSpPr txBox="1">
            <a:spLocks noChangeArrowheads="1"/>
          </p:cNvSpPr>
          <p:nvPr/>
        </p:nvSpPr>
        <p:spPr bwMode="auto">
          <a:xfrm>
            <a:off x="1682750" y="1000125"/>
            <a:ext cx="26908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Налоговые  льготы и другие меры поддержки инвесторов со стороны Правительства Ленинградской области</a:t>
            </a:r>
            <a:endParaRPr lang="en-US" altLang="ru-RU" sz="1400"/>
          </a:p>
        </p:txBody>
      </p:sp>
      <p:sp>
        <p:nvSpPr>
          <p:cNvPr id="80900" name="TextBox 11"/>
          <p:cNvSpPr txBox="1">
            <a:spLocks noChangeArrowheads="1"/>
          </p:cNvSpPr>
          <p:nvPr/>
        </p:nvSpPr>
        <p:spPr bwMode="auto">
          <a:xfrm>
            <a:off x="1648619" y="2120900"/>
            <a:ext cx="227806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Наличие  утвержденной градостроительной документации (схемы территориального планирования Тихвина)</a:t>
            </a:r>
          </a:p>
        </p:txBody>
      </p:sp>
      <p:sp>
        <p:nvSpPr>
          <p:cNvPr id="80901" name="TextBox 16"/>
          <p:cNvSpPr txBox="1">
            <a:spLocks noChangeArrowheads="1"/>
          </p:cNvSpPr>
          <p:nvPr/>
        </p:nvSpPr>
        <p:spPr bwMode="auto">
          <a:xfrm>
            <a:off x="6038850" y="2458916"/>
            <a:ext cx="2744788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Наличие квалифицированных трудовых ресурсов</a:t>
            </a:r>
            <a:endParaRPr lang="en-US" altLang="ru-RU" sz="1400" dirty="0"/>
          </a:p>
          <a:p>
            <a:pPr algn="just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ru-RU" sz="1400" dirty="0"/>
          </a:p>
        </p:txBody>
      </p:sp>
      <p:sp>
        <p:nvSpPr>
          <p:cNvPr id="80902" name="TextBox 17"/>
          <p:cNvSpPr txBox="1">
            <a:spLocks noChangeArrowheads="1"/>
          </p:cNvSpPr>
          <p:nvPr/>
        </p:nvSpPr>
        <p:spPr bwMode="auto">
          <a:xfrm>
            <a:off x="6038850" y="3669533"/>
            <a:ext cx="27670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Опыт в реализации крупных инвестиционных проектов на территории района</a:t>
            </a:r>
          </a:p>
        </p:txBody>
      </p:sp>
      <p:sp>
        <p:nvSpPr>
          <p:cNvPr id="80903" name="TextBox 13"/>
          <p:cNvSpPr txBox="1">
            <a:spLocks noChangeArrowheads="1"/>
          </p:cNvSpPr>
          <p:nvPr/>
        </p:nvSpPr>
        <p:spPr bwMode="auto">
          <a:xfrm>
            <a:off x="1642321" y="4819650"/>
            <a:ext cx="2209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1400" dirty="0"/>
              <a:t>Наличие свободных площадок под размещение новых производств </a:t>
            </a:r>
          </a:p>
        </p:txBody>
      </p:sp>
      <p:pic>
        <p:nvPicPr>
          <p:cNvPr id="8090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6677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5" name="Rectangle 13"/>
          <p:cNvSpPr>
            <a:spLocks/>
          </p:cNvSpPr>
          <p:nvPr/>
        </p:nvSpPr>
        <p:spPr bwMode="auto">
          <a:xfrm>
            <a:off x="571500" y="1025525"/>
            <a:ext cx="7254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rgbClr val="1EBCEF"/>
                </a:solidFill>
                <a:latin typeface="Arial Bold"/>
                <a:ea typeface="MS PGothic" panose="020B0600070205080204" pitchFamily="34" charset="-128"/>
                <a:cs typeface="Arial Bold"/>
                <a:sym typeface="Arial Bold"/>
              </a:rPr>
              <a:t>1</a:t>
            </a:r>
            <a:endParaRPr lang="en-US" altLang="ru-RU" sz="5400" b="1">
              <a:solidFill>
                <a:srgbClr val="1EBCEF"/>
              </a:solidFill>
              <a:latin typeface="Arial Bold"/>
              <a:ea typeface="MS PGothic" panose="020B0600070205080204" pitchFamily="34" charset="-128"/>
              <a:cs typeface="Arial Bold"/>
              <a:sym typeface="Arial Bold"/>
            </a:endParaRPr>
          </a:p>
        </p:txBody>
      </p:sp>
      <p:pic>
        <p:nvPicPr>
          <p:cNvPr id="8090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9" y="209867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7" name="Rectangle 13"/>
          <p:cNvSpPr>
            <a:spLocks/>
          </p:cNvSpPr>
          <p:nvPr/>
        </p:nvSpPr>
        <p:spPr bwMode="auto">
          <a:xfrm>
            <a:off x="374650" y="2206547"/>
            <a:ext cx="7239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 smtClean="0">
                <a:solidFill>
                  <a:srgbClr val="1EBCEF"/>
                </a:solidFill>
                <a:latin typeface="Arial Bold"/>
                <a:ea typeface="MS PGothic" panose="020B0600070205080204" pitchFamily="34" charset="-128"/>
                <a:cs typeface="Arial Bold"/>
                <a:sym typeface="Arial Bold"/>
              </a:rPr>
              <a:t> 2</a:t>
            </a:r>
            <a:endParaRPr lang="en-US" altLang="ru-RU" sz="5400" b="1" dirty="0">
              <a:solidFill>
                <a:srgbClr val="1EBCEF"/>
              </a:solidFill>
              <a:latin typeface="Arial Bold"/>
              <a:ea typeface="MS PGothic" panose="020B0600070205080204" pitchFamily="34" charset="-128"/>
              <a:cs typeface="Arial Bold"/>
              <a:sym typeface="Arial Bold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61730749"/>
              </p:ext>
            </p:extLst>
          </p:nvPr>
        </p:nvGraphicFramePr>
        <p:xfrm>
          <a:off x="288977" y="3429000"/>
          <a:ext cx="1123950" cy="113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0911" name="Rectangle 13"/>
          <p:cNvSpPr>
            <a:spLocks/>
          </p:cNvSpPr>
          <p:nvPr/>
        </p:nvSpPr>
        <p:spPr bwMode="auto">
          <a:xfrm>
            <a:off x="488208" y="4854729"/>
            <a:ext cx="72548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rgbClr val="1EBCEF"/>
                </a:solidFill>
                <a:latin typeface="Arial Bold"/>
                <a:ea typeface="MS PGothic" panose="020B0600070205080204" pitchFamily="34" charset="-128"/>
                <a:cs typeface="Arial Bold"/>
                <a:sym typeface="Arial Bold"/>
              </a:rPr>
              <a:t>4</a:t>
            </a:r>
            <a:endParaRPr lang="en-US" altLang="ru-RU" sz="5400" b="1" dirty="0">
              <a:solidFill>
                <a:srgbClr val="1EBCEF"/>
              </a:solidFill>
              <a:latin typeface="Arial Bold"/>
              <a:ea typeface="MS PGothic" panose="020B0600070205080204" pitchFamily="34" charset="-128"/>
              <a:cs typeface="Arial Bold"/>
              <a:sym typeface="Arial Bold"/>
            </a:endParaRPr>
          </a:p>
        </p:txBody>
      </p:sp>
      <p:pic>
        <p:nvPicPr>
          <p:cNvPr id="809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9" y="4729162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31" y="2135802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4" name="Rectangle 13"/>
          <p:cNvSpPr>
            <a:spLocks/>
          </p:cNvSpPr>
          <p:nvPr/>
        </p:nvSpPr>
        <p:spPr bwMode="auto">
          <a:xfrm>
            <a:off x="4914900" y="2276475"/>
            <a:ext cx="723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 smtClean="0">
                <a:solidFill>
                  <a:srgbClr val="1EBCEF"/>
                </a:solidFill>
                <a:latin typeface="Arial Bold"/>
                <a:ea typeface="MS PGothic" panose="020B0600070205080204" pitchFamily="34" charset="-128"/>
                <a:cs typeface="Arial Bold"/>
                <a:sym typeface="Arial Bold"/>
              </a:rPr>
              <a:t>6</a:t>
            </a:r>
            <a:endParaRPr lang="en-US" altLang="ru-RU" sz="5400" b="1" dirty="0">
              <a:solidFill>
                <a:srgbClr val="1EBCEF"/>
              </a:solidFill>
              <a:latin typeface="Arial Bold"/>
              <a:ea typeface="MS PGothic" panose="020B0600070205080204" pitchFamily="34" charset="-128"/>
              <a:cs typeface="Arial Bold"/>
              <a:sym typeface="Arial Bold"/>
            </a:endParaRPr>
          </a:p>
        </p:txBody>
      </p:sp>
      <p:sp>
        <p:nvSpPr>
          <p:cNvPr id="80915" name="Rectangle 13"/>
          <p:cNvSpPr>
            <a:spLocks/>
          </p:cNvSpPr>
          <p:nvPr/>
        </p:nvSpPr>
        <p:spPr bwMode="auto">
          <a:xfrm>
            <a:off x="4939056" y="3510727"/>
            <a:ext cx="723900" cy="766763"/>
          </a:xfrm>
          <a:prstGeom prst="donu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 smtClean="0">
                <a:solidFill>
                  <a:srgbClr val="1EBCEF"/>
                </a:solidFill>
                <a:latin typeface="Arial Bold"/>
                <a:ea typeface="MS PGothic" panose="020B0600070205080204" pitchFamily="34" charset="-128"/>
                <a:cs typeface="Arial Bold"/>
                <a:sym typeface="Arial Bold"/>
              </a:rPr>
              <a:t>7</a:t>
            </a:r>
            <a:endParaRPr lang="en-US" altLang="ru-RU" sz="5400" b="1" dirty="0">
              <a:solidFill>
                <a:srgbClr val="1EBCEF"/>
              </a:solidFill>
              <a:latin typeface="Arial Bold"/>
              <a:ea typeface="MS PGothic" panose="020B0600070205080204" pitchFamily="34" charset="-128"/>
              <a:cs typeface="Arial Bold"/>
              <a:sym typeface="Arial Bold"/>
            </a:endParaRPr>
          </a:p>
        </p:txBody>
      </p:sp>
      <p:sp>
        <p:nvSpPr>
          <p:cNvPr id="80916" name="TextBox 17"/>
          <p:cNvSpPr txBox="1">
            <a:spLocks noChangeArrowheads="1"/>
          </p:cNvSpPr>
          <p:nvPr/>
        </p:nvSpPr>
        <p:spPr bwMode="auto">
          <a:xfrm>
            <a:off x="6061075" y="5032374"/>
            <a:ext cx="25257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Развитая инфраструктура поддержки малого бизнеса</a:t>
            </a:r>
          </a:p>
        </p:txBody>
      </p:sp>
      <p:sp>
        <p:nvSpPr>
          <p:cNvPr id="80917" name="Прямоугольник 25"/>
          <p:cNvSpPr>
            <a:spLocks noChangeArrowheads="1"/>
          </p:cNvSpPr>
          <p:nvPr/>
        </p:nvSpPr>
        <p:spPr bwMode="auto">
          <a:xfrm>
            <a:off x="-3865563" y="106363"/>
            <a:ext cx="9704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Факторы благоприятного инвестиционного климата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561" y="3476453"/>
            <a:ext cx="504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old"/>
              </a:rPr>
              <a:t>3</a:t>
            </a:r>
            <a:endParaRPr lang="ru-RU" sz="5400" b="1" dirty="0">
              <a:solidFill>
                <a:schemeClr val="tx2">
                  <a:lumMod val="40000"/>
                  <a:lumOff val="60000"/>
                </a:schemeClr>
              </a:solidFill>
              <a:latin typeface="Arial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885" y="3355627"/>
            <a:ext cx="2232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Наличие стратегии социально-экономического развития Тихвинского района на период до 2030 года</a:t>
            </a:r>
            <a:endParaRPr lang="ru-RU" sz="1400" dirty="0"/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776108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35477" y="4870516"/>
            <a:ext cx="53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5400" b="1" dirty="0" smtClean="0">
                <a:solidFill>
                  <a:srgbClr val="1EBCEF"/>
                </a:solidFill>
                <a:latin typeface="Arial Bold"/>
                <a:ea typeface="MS PGothic" panose="020B0600070205080204" pitchFamily="34" charset="-128"/>
                <a:cs typeface="Arial Bold"/>
                <a:sym typeface="Arial Bold"/>
              </a:rPr>
              <a:t>8</a:t>
            </a:r>
            <a:endParaRPr lang="en-US" altLang="ru-RU" sz="5400" b="1" dirty="0">
              <a:solidFill>
                <a:srgbClr val="1EBCEF"/>
              </a:solidFill>
              <a:latin typeface="Arial Bold"/>
              <a:ea typeface="MS PGothic" panose="020B0600070205080204" pitchFamily="34" charset="-128"/>
              <a:cs typeface="Arial Bold"/>
              <a:sym typeface="Arial Bold"/>
            </a:endParaRPr>
          </a:p>
        </p:txBody>
      </p: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41" y="3464867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68" y="894304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18005" y="976392"/>
            <a:ext cx="1087676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altLang="ru-RU" sz="5400" b="1" dirty="0" smtClean="0">
                <a:solidFill>
                  <a:srgbClr val="1EBCEF"/>
                </a:solidFill>
                <a:latin typeface="Arial Bold"/>
                <a:ea typeface="MS PGothic" panose="020B0600070205080204" pitchFamily="34" charset="-128"/>
                <a:cs typeface="Arial Bold"/>
                <a:sym typeface="Arial Bold"/>
              </a:rPr>
              <a:t>5</a:t>
            </a:r>
            <a:endParaRPr lang="en-US" altLang="ru-RU" sz="5400" b="1" dirty="0">
              <a:solidFill>
                <a:srgbClr val="1EBCEF"/>
              </a:solidFill>
              <a:latin typeface="Arial Bold"/>
              <a:ea typeface="MS PGothic" panose="020B0600070205080204" pitchFamily="34" charset="-128"/>
              <a:cs typeface="Arial Bold"/>
              <a:sym typeface="Arial Bold"/>
            </a:endParaRPr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6061075" y="948651"/>
            <a:ext cx="2744788" cy="110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Удобное транспортное расположение.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Развитая транспортная инфраструктура</a:t>
            </a:r>
          </a:p>
          <a:p>
            <a:pPr algn="just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41&quot;&gt;&lt;property id=&quot;20148&quot; value=&quot;5&quot;/&gt;&lt;property id=&quot;20300&quot; value=&quot;Slide 1&quot;/&gt;&lt;property id=&quot;20307&quot; value=&quot;257&quot;/&gt;&lt;/object&gt;&lt;object type=&quot;3&quot; unique_id=&quot;10042&quot;&gt;&lt;property id=&quot;20148&quot; value=&quot;5&quot;/&gt;&lt;property id=&quot;20300&quot; value=&quot;Slide 2&quot;/&gt;&lt;property id=&quot;20307&quot; value=&quot;258&quot;/&gt;&lt;/object&gt;&lt;/object&gt;&lt;/object&gt;&lt;/database&gt;"/>
  <p:tag name="ISPRING_RESOURCE_PATHS_HASH" val="fcb025ba9a6ccf8fed139b5222f2a63b17a4791"/>
  <p:tag name="SECTOMILLISECCONVERTED" val="1"/>
</p:tagLst>
</file>

<file path=ppt/theme/theme1.xml><?xml version="1.0" encoding="utf-8"?>
<a:theme xmlns:a="http://schemas.openxmlformats.org/drawingml/2006/main" name="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убр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устой">
  <a:themeElements>
    <a:clrScheme name="LO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EBCEF"/>
      </a:accent1>
      <a:accent2>
        <a:srgbClr val="3DB54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Рубр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7469</TotalTime>
  <Words>1108</Words>
  <Application>Microsoft Office PowerPoint</Application>
  <PresentationFormat>Экран (4:3)</PresentationFormat>
  <Paragraphs>318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MS PGothic</vt:lpstr>
      <vt:lpstr>Arial</vt:lpstr>
      <vt:lpstr>Arial Bold</vt:lpstr>
      <vt:lpstr>Arial Cyr</vt:lpstr>
      <vt:lpstr>Calibri</vt:lpstr>
      <vt:lpstr>Tahoma</vt:lpstr>
      <vt:lpstr>Times New Roman</vt:lpstr>
      <vt:lpstr>Wingdings</vt:lpstr>
      <vt:lpstr>Контентный</vt:lpstr>
      <vt:lpstr>Рубрика</vt:lpstr>
      <vt:lpstr>Тема Office</vt:lpstr>
      <vt:lpstr>Пустой</vt:lpstr>
      <vt:lpstr>1_Контентный</vt:lpstr>
      <vt:lpstr>2_Контентный</vt:lpstr>
      <vt:lpstr>1_Рубрика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инвестиций</vt:lpstr>
      <vt:lpstr>Наиболее крупные инвестиционные проекты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BorisHudilainen</dc:creator>
  <cp:lastModifiedBy>Амур Анатолий Владимирович</cp:lastModifiedBy>
  <cp:revision>604</cp:revision>
  <dcterms:created xsi:type="dcterms:W3CDTF">2012-12-07T10:19:04Z</dcterms:created>
  <dcterms:modified xsi:type="dcterms:W3CDTF">2019-05-14T11:05:57Z</dcterms:modified>
</cp:coreProperties>
</file>